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31" autoAdjust="0"/>
  </p:normalViewPr>
  <p:slideViewPr>
    <p:cSldViewPr snapToGrid="0" snapToObjects="1">
      <p:cViewPr varScale="1">
        <p:scale>
          <a:sx n="60" d="100"/>
          <a:sy n="60" d="100"/>
        </p:scale>
        <p:origin x="2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3/13/2020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18319"/>
            <a:ext cx="7543800" cy="1295795"/>
          </a:xfrm>
        </p:spPr>
        <p:txBody>
          <a:bodyPr/>
          <a:lstStyle/>
          <a:p>
            <a:r>
              <a:rPr lang="en-US" sz="4400" b="1" dirty="0" smtClean="0">
                <a:solidFill>
                  <a:srgbClr val="000090"/>
                </a:solidFill>
              </a:rPr>
              <a:t>Lesson 4</a:t>
            </a:r>
            <a:br>
              <a:rPr lang="en-US" sz="4400" b="1" dirty="0" smtClean="0">
                <a:solidFill>
                  <a:srgbClr val="000090"/>
                </a:solidFill>
              </a:rPr>
            </a:br>
            <a:r>
              <a:rPr lang="en-US" sz="4400" b="1" dirty="0" smtClean="0">
                <a:solidFill>
                  <a:srgbClr val="FF0000"/>
                </a:solidFill>
              </a:rPr>
              <a:t>Aggressors Invade Nations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57" y="1814114"/>
            <a:ext cx="8203744" cy="484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45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20335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Setting the Stage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85" y="1203353"/>
            <a:ext cx="7976977" cy="5197447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0090"/>
                </a:solidFill>
              </a:rPr>
              <a:t>By the mid-1930s, Germany and Italy seemed bent on military conquest.  The major democracies –Britain, France and, the United States- were distracted by economic problems at home and longed to remain at peace.  With the world moving toward war, many nations pinned their hopes for peace on the </a:t>
            </a:r>
            <a:r>
              <a:rPr lang="en-US" sz="2800" dirty="0" smtClean="0">
                <a:solidFill>
                  <a:srgbClr val="FF0000"/>
                </a:solidFill>
              </a:rPr>
              <a:t>League of Nations</a:t>
            </a:r>
            <a:r>
              <a:rPr lang="en-US" sz="2800" dirty="0" smtClean="0">
                <a:solidFill>
                  <a:srgbClr val="000090"/>
                </a:solidFill>
              </a:rPr>
              <a:t>.  As fascism spread in Europe however, a powerful nation in Asia moved toward a similar system.  Following a period of reform and progress in the 1920s, Japan fell under military rule.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113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77200" cy="1006239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#5a   </a:t>
            </a:r>
            <a:r>
              <a:rPr lang="en-US" sz="2800" dirty="0" smtClean="0">
                <a:solidFill>
                  <a:schemeClr val="tx1"/>
                </a:solidFill>
              </a:rPr>
              <a:t>Answer the questions based on the timeline.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6924569"/>
              </p:ext>
            </p:extLst>
          </p:nvPr>
        </p:nvGraphicFramePr>
        <p:xfrm>
          <a:off x="0" y="1006239"/>
          <a:ext cx="8793575" cy="140708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93575"/>
              </a:tblGrid>
              <a:tr h="140708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1931  Japan Invades Manchuria.  </a:t>
                      </a:r>
                      <a:r>
                        <a:rPr lang="en-US" sz="2000" dirty="0" smtClean="0">
                          <a:solidFill>
                            <a:srgbClr val="000090"/>
                          </a:solidFill>
                          <a:sym typeface="Wingdings"/>
                        </a:rPr>
                        <a:t>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2000" dirty="0" smtClean="0">
                          <a:sym typeface="Wingdings"/>
                        </a:rPr>
                        <a:t>Why</a:t>
                      </a:r>
                      <a:r>
                        <a:rPr lang="en-US" sz="2000" baseline="0" dirty="0" smtClean="0">
                          <a:sym typeface="Wingdings"/>
                        </a:rPr>
                        <a:t> did the Japanese invade Manchuria?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511949"/>
              </p:ext>
            </p:extLst>
          </p:nvPr>
        </p:nvGraphicFramePr>
        <p:xfrm>
          <a:off x="1" y="2491884"/>
          <a:ext cx="8793575" cy="246888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79357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1935  Mussolini invades Ethiopia.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 U.S. Congress passes first of three Neutrality Acts. 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</a:t>
                      </a:r>
                      <a:endParaRPr lang="en-US" sz="20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2000" baseline="0" dirty="0" smtClean="0"/>
                        <a:t>Why did Britain and France take no action against Italian aggression?</a:t>
                      </a:r>
                    </a:p>
                    <a:p>
                      <a:pPr marL="342900" indent="-342900">
                        <a:buAutoNum type="arabicPeriod" startAt="2"/>
                      </a:pPr>
                      <a:endParaRPr lang="en-US" sz="2000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endParaRPr lang="en-US" sz="2000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r>
                        <a:rPr lang="en-US" sz="2000" baseline="0" dirty="0" smtClean="0"/>
                        <a:t>Why did isolationists want these laws passed?</a:t>
                      </a:r>
                    </a:p>
                    <a:p>
                      <a:pPr marL="342900" indent="-342900">
                        <a:buAutoNum type="arabicPeriod" startAt="2"/>
                      </a:pPr>
                      <a:endParaRPr lang="en-US" baseline="0" dirty="0" smtClean="0"/>
                    </a:p>
                    <a:p>
                      <a:pPr marL="342900" indent="-342900">
                        <a:buAutoNum type="arabicPeriod" startAt="2"/>
                      </a:pPr>
                      <a:endParaRPr lang="en-US" b="0" dirty="0">
                        <a:solidFill>
                          <a:srgbClr val="2F2B2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152916"/>
              </p:ext>
            </p:extLst>
          </p:nvPr>
        </p:nvGraphicFramePr>
        <p:xfrm>
          <a:off x="1" y="5192247"/>
          <a:ext cx="8793574" cy="15767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8793574"/>
              </a:tblGrid>
              <a:tr h="1576764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1936  German troops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move into the Rhineland.   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  <a:sym typeface="Wingdings"/>
                        </a:rPr>
                        <a:t></a:t>
                      </a:r>
                    </a:p>
                    <a:p>
                      <a:pPr marL="457200" indent="-457200">
                        <a:buAutoNum type="arabicPeriod" startAt="4"/>
                      </a:pPr>
                      <a:r>
                        <a:rPr lang="en-US" sz="2000" baseline="0" dirty="0" smtClean="0">
                          <a:sym typeface="Wingdings"/>
                        </a:rPr>
                        <a:t>What were some effects of appeasing Hitler after his invasion of the Rhineland?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22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725" y="0"/>
            <a:ext cx="7909475" cy="83853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#5b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77868"/>
              </p:ext>
            </p:extLst>
          </p:nvPr>
        </p:nvGraphicFramePr>
        <p:xfrm>
          <a:off x="0" y="838200"/>
          <a:ext cx="8467182" cy="15849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467182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lain" startAt="1937"/>
                      </a:pPr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 Japan invades China.  Hitler plans to absorb Austria and Czechoslovakia in the Third Reich.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342900" indent="-342900">
                        <a:buAutoNum type="arabicPeriod" startAt="5"/>
                      </a:pPr>
                      <a:r>
                        <a:rPr lang="en-US" sz="2000" dirty="0" smtClean="0"/>
                        <a:t>What were the immediate results</a:t>
                      </a:r>
                      <a:r>
                        <a:rPr lang="en-US" sz="2000" baseline="0" dirty="0" smtClean="0"/>
                        <a:t> of the invasion?</a:t>
                      </a:r>
                    </a:p>
                    <a:p>
                      <a:pPr marL="342900" indent="-342900">
                        <a:buAutoNum type="arabicPeriod" startAt="5"/>
                      </a:pPr>
                      <a:endParaRPr lang="en-US" sz="2000" baseline="0" dirty="0" smtClean="0"/>
                    </a:p>
                    <a:p>
                      <a:pPr marL="342900" indent="-342900">
                        <a:buAutoNum type="arabicPeriod" startAt="5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341622"/>
              </p:ext>
            </p:extLst>
          </p:nvPr>
        </p:nvGraphicFramePr>
        <p:xfrm>
          <a:off x="-1" y="2779709"/>
          <a:ext cx="8467183" cy="131064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467183"/>
              </a:tblGrid>
              <a:tr h="1205048">
                <a:tc>
                  <a:txBody>
                    <a:bodyPr/>
                    <a:lstStyle/>
                    <a:p>
                      <a:pPr marL="457200" indent="-457200">
                        <a:buAutoNum type="arabicPlain" startAt="1938"/>
                      </a:pPr>
                      <a:r>
                        <a:rPr lang="en-US" sz="2000" dirty="0" smtClean="0">
                          <a:solidFill>
                            <a:srgbClr val="000090"/>
                          </a:solidFill>
                        </a:rPr>
                        <a:t>  Munich Conference is held.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</a:rPr>
                        <a:t>   </a:t>
                      </a:r>
                      <a:r>
                        <a:rPr lang="en-US" sz="2000" baseline="0" dirty="0" smtClean="0">
                          <a:solidFill>
                            <a:srgbClr val="000090"/>
                          </a:solidFill>
                          <a:sym typeface="Wingdings"/>
                        </a:rPr>
                        <a:t></a:t>
                      </a:r>
                      <a:endParaRPr lang="en-US" sz="2000" dirty="0" smtClean="0">
                        <a:solidFill>
                          <a:srgbClr val="000090"/>
                        </a:solidFill>
                      </a:endParaRPr>
                    </a:p>
                    <a:p>
                      <a:pPr marL="457200" indent="-457200">
                        <a:buAutoNum type="arabicPeriod" startAt="6"/>
                      </a:pPr>
                      <a:r>
                        <a:rPr lang="en-US" sz="2000" baseline="0" dirty="0" smtClean="0"/>
                        <a:t>Why was the Munich Conference unsuccessful?</a:t>
                      </a:r>
                    </a:p>
                    <a:p>
                      <a:pPr marL="457200" indent="-457200">
                        <a:buAutoNum type="arabicPeriod" startAt="6"/>
                      </a:pPr>
                      <a:endParaRPr lang="en-US" sz="2000" dirty="0" smtClean="0"/>
                    </a:p>
                    <a:p>
                      <a:pPr marL="457200" indent="-457200">
                        <a:buAutoNum type="arabicPeriod" startAt="6"/>
                      </a:pPr>
                      <a:endParaRPr lang="en-US" sz="2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9670583"/>
              </p:ext>
            </p:extLst>
          </p:nvPr>
        </p:nvGraphicFramePr>
        <p:xfrm>
          <a:off x="-1" y="4418462"/>
          <a:ext cx="8467182" cy="192024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467182"/>
              </a:tblGrid>
              <a:tr h="36346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1939 Franco becomes Spanish dictator.  Germany and Russia sign a nonaggression pact. 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</a:t>
                      </a:r>
                      <a:endParaRPr lang="en-US" sz="200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457200" indent="-457200">
                        <a:buAutoNum type="arabicPeriod" startAt="7"/>
                      </a:pPr>
                      <a:r>
                        <a:rPr lang="en-US" sz="2000" dirty="0" smtClean="0"/>
                        <a:t>Why did Stalin sign an agreement with fascist Germany, once</a:t>
                      </a:r>
                      <a:r>
                        <a:rPr lang="en-US" sz="2000" baseline="0" dirty="0" smtClean="0"/>
                        <a:t> a bitter enemy?</a:t>
                      </a:r>
                    </a:p>
                    <a:p>
                      <a:pPr marL="457200" indent="-457200">
                        <a:buAutoNum type="arabicPeriod" startAt="7"/>
                      </a:pPr>
                      <a:endParaRPr lang="en-US" sz="2000" dirty="0" smtClean="0"/>
                    </a:p>
                    <a:p>
                      <a:pPr marL="457200" indent="-457200">
                        <a:buAutoNum type="arabicPeriod" startAt="7"/>
                      </a:pP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797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5" y="0"/>
            <a:ext cx="8355771" cy="1417638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Guernica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rgbClr val="000090"/>
                </a:solidFill>
              </a:rPr>
              <a:t>Pablo Picasso </a:t>
            </a:r>
            <a:r>
              <a:rPr lang="en-US" dirty="0" smtClean="0">
                <a:solidFill>
                  <a:schemeClr val="tx1"/>
                </a:solidFill>
              </a:rPr>
              <a:t>(1937)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58" b="-884"/>
          <a:stretch/>
        </p:blipFill>
        <p:spPr>
          <a:xfrm>
            <a:off x="155975" y="1247923"/>
            <a:ext cx="8645438" cy="5437374"/>
          </a:xfrm>
        </p:spPr>
      </p:pic>
    </p:spTree>
    <p:extLst>
      <p:ext uri="{BB962C8B-B14F-4D97-AF65-F5344CB8AC3E}">
        <p14:creationId xmlns:p14="http://schemas.microsoft.com/office/powerpoint/2010/main" val="530586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974" y="0"/>
            <a:ext cx="7921226" cy="91365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#6           </a:t>
            </a:r>
            <a:r>
              <a:rPr lang="en-US" dirty="0" smtClean="0">
                <a:solidFill>
                  <a:srgbClr val="000090"/>
                </a:solidFill>
              </a:rPr>
              <a:t>Critical Thinking</a:t>
            </a:r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73" y="913656"/>
            <a:ext cx="8288927" cy="5944343"/>
          </a:xfrm>
        </p:spPr>
        <p:txBody>
          <a:bodyPr/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Answer: 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were Picasso’s probable motives for painting </a:t>
            </a:r>
            <a:r>
              <a:rPr lang="en-US" b="1" i="1" dirty="0" smtClean="0">
                <a:solidFill>
                  <a:srgbClr val="000090"/>
                </a:solidFill>
              </a:rPr>
              <a:t>Guernica</a:t>
            </a:r>
            <a:r>
              <a:rPr lang="en-US" dirty="0" smtClean="0"/>
              <a:t>?    </a:t>
            </a:r>
            <a:r>
              <a:rPr lang="en-US" dirty="0" smtClean="0">
                <a:solidFill>
                  <a:srgbClr val="FF0000"/>
                </a:solidFill>
              </a:rPr>
              <a:t>See Pg. 513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feelings do you think </a:t>
            </a:r>
            <a:r>
              <a:rPr lang="en-US" b="1" i="1" dirty="0" smtClean="0">
                <a:solidFill>
                  <a:srgbClr val="000090"/>
                </a:solidFill>
              </a:rPr>
              <a:t>Guernica</a:t>
            </a:r>
            <a:r>
              <a:rPr lang="en-US" dirty="0" smtClean="0"/>
              <a:t> stirred in the public in the late 1930s?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was the major weakness of the League of Nations?  </a:t>
            </a:r>
            <a:r>
              <a:rPr lang="en-US" dirty="0" smtClean="0">
                <a:solidFill>
                  <a:srgbClr val="FF0000"/>
                </a:solidFill>
              </a:rPr>
              <a:t>Pg. 508</a:t>
            </a:r>
          </a:p>
          <a:p>
            <a:pPr marL="571500" indent="-457200">
              <a:buFont typeface="+mj-lt"/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Why did Churchill believe that Chamberlain’s policy of </a:t>
            </a:r>
            <a:r>
              <a:rPr lang="en-US" dirty="0"/>
              <a:t>appeasement was a defeat for the </a:t>
            </a:r>
            <a:r>
              <a:rPr lang="en-US" dirty="0" smtClean="0"/>
              <a:t>British? </a:t>
            </a:r>
            <a:r>
              <a:rPr lang="en-US" dirty="0" smtClean="0">
                <a:solidFill>
                  <a:srgbClr val="FF0000"/>
                </a:solidFill>
              </a:rPr>
              <a:t>Pg. 514</a:t>
            </a:r>
          </a:p>
          <a:p>
            <a:pPr marL="571500" indent="-457200">
              <a:buFont typeface="+mj-lt"/>
              <a:buAutoNum type="arabicPeriod"/>
            </a:pPr>
            <a:endParaRPr lang="en-US" b="1" dirty="0" smtClean="0">
              <a:solidFill>
                <a:srgbClr val="FF0000"/>
              </a:solidFill>
            </a:endParaRP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What similar goals did Hirohito, Mussolini, and Hitler have in common?</a:t>
            </a:r>
          </a:p>
          <a:p>
            <a:pPr marL="571500" indent="-457200">
              <a:buFont typeface="+mj-lt"/>
              <a:buAutoNum type="arabicPeriod"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18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78</TotalTime>
  <Words>342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Adjacency</vt:lpstr>
      <vt:lpstr>Lesson 4 Aggressors Invade Nations</vt:lpstr>
      <vt:lpstr>Setting the Stage</vt:lpstr>
      <vt:lpstr>#5a   Answer the questions based on the timeline.</vt:lpstr>
      <vt:lpstr>#5b</vt:lpstr>
      <vt:lpstr>Guernica –Pablo Picasso (1937)</vt:lpstr>
      <vt:lpstr>#6           Critical Thinking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 Aggressors Invade Nations</dc:title>
  <dc:creator>Chris Cosbey</dc:creator>
  <cp:lastModifiedBy>Chris Cosbey</cp:lastModifiedBy>
  <cp:revision>9</cp:revision>
  <dcterms:created xsi:type="dcterms:W3CDTF">2020-03-09T16:37:35Z</dcterms:created>
  <dcterms:modified xsi:type="dcterms:W3CDTF">2020-03-13T16:23:21Z</dcterms:modified>
</cp:coreProperties>
</file>