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0"/>
  </p:notesMasterIdLst>
  <p:sldIdLst>
    <p:sldId id="257" r:id="rId3"/>
    <p:sldId id="259" r:id="rId4"/>
    <p:sldId id="260" r:id="rId5"/>
    <p:sldId id="261" r:id="rId6"/>
    <p:sldId id="262" r:id="rId7"/>
    <p:sldId id="258" r:id="rId8"/>
    <p:sldId id="264" r:id="rId9"/>
    <p:sldId id="263" r:id="rId10"/>
    <p:sldId id="270" r:id="rId11"/>
    <p:sldId id="265" r:id="rId12"/>
    <p:sldId id="266" r:id="rId13"/>
    <p:sldId id="267" r:id="rId14"/>
    <p:sldId id="268" r:id="rId15"/>
    <p:sldId id="271" r:id="rId16"/>
    <p:sldId id="269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EC108-E99E-974C-BC21-4FDAD9724614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377CD-4FEF-0D4A-B122-346B137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41FF39D-4DE2-5649-8488-2EBA61446C10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18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56D5C30-5264-8049-8A0E-991AC37C2296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19232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56D5C30-5264-8049-8A0E-991AC37C2296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73749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DE67733-3224-CF4C-B282-D165C2BB9014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38406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31B3CB3-0E3E-0D43-860E-4BE063FA04CF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32944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03EDE69-ABA7-234B-A9F1-F5CECABCE51C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77163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6C037E8-FFE0-1B4F-95B7-01B4CA0FBC38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2581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5" name="Group 21"/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13" name="Rectangle 10"/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18" name="Freeform 15"/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</p:grpSp>
        <p:grpSp>
          <p:nvGrpSpPr>
            <p:cNvPr id="6" name="Group 23"/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7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grpSp>
            <p:nvGrpSpPr>
              <p:cNvPr id="8" name="Group 22"/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9" name="Picture 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" name="Freeform 6"/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ＭＳ Ｐゴシック" charset="0"/>
                  </a:endParaRPr>
                </a:p>
              </p:txBody>
            </p:sp>
            <p:sp>
              <p:nvSpPr>
                <p:cNvPr id="11" name="Freeform 7"/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ＭＳ Ｐゴシック" charset="0"/>
                  </a:endParaRPr>
                </a:p>
              </p:txBody>
            </p:sp>
            <p:sp>
              <p:nvSpPr>
                <p:cNvPr id="12" name="Freeform 8"/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ＭＳ Ｐゴシック" charset="0"/>
                  </a:endParaRPr>
                </a:p>
              </p:txBody>
            </p:sp>
          </p:grpSp>
        </p:grpSp>
      </p:grpSp>
      <p:sp>
        <p:nvSpPr>
          <p:cNvPr id="16400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20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21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fld id="{53F125EC-9700-0A48-B408-2285D6384B59}" type="slidenum">
              <a:rPr lang="en-US">
                <a:solidFill>
                  <a:srgbClr val="996633"/>
                </a:solidFill>
              </a:rPr>
              <a:pPr/>
              <a:t>‹#›</a:t>
            </a:fld>
            <a:endParaRPr 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7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F70CC-7C9E-C244-98DD-EFAA0A6DB973}" type="slidenum">
              <a:rPr lang="en-US">
                <a:solidFill>
                  <a:srgbClr val="996633"/>
                </a:solidFill>
              </a:rPr>
              <a:pPr/>
              <a:t>‹#›</a:t>
            </a:fld>
            <a:endParaRPr 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1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E9CFB-C625-EC4E-98E1-F26B2B8EF4FD}" type="slidenum">
              <a:rPr lang="en-US">
                <a:solidFill>
                  <a:srgbClr val="996633"/>
                </a:solidFill>
              </a:rPr>
              <a:pPr/>
              <a:t>‹#›</a:t>
            </a:fld>
            <a:endParaRPr 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302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4AE41-60BF-B540-AFEC-1A18A9A95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41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76E87-5983-D247-902B-2AA35D2B4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47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A3B64-E40C-E145-89D7-A65F4D43F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12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30FF4-796D-E64A-A93A-CDA0A0B6B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51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AFF00-07BF-5E45-9444-F37491AA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93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BB7F1-BF29-DB49-8E1A-4C81FAA26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60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8B923-DE7F-B843-9B04-044D5FDDD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27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04273-12A9-EC42-B219-644BBB270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82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EBF54-42AA-084C-B148-BF0614D9EFC7}" type="slidenum">
              <a:rPr lang="en-US">
                <a:solidFill>
                  <a:srgbClr val="996633"/>
                </a:solidFill>
              </a:rPr>
              <a:pPr/>
              <a:t>‹#›</a:t>
            </a:fld>
            <a:endParaRPr 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09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8D072-83F1-0546-855E-F3247BE27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6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A7654-A541-2548-BA96-4F96B2F03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59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C65D8-EF7E-3241-94EF-E99775A8C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4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73EFC-A4F0-F747-A6E1-3649384DB07F}" type="slidenum">
              <a:rPr lang="en-US">
                <a:solidFill>
                  <a:srgbClr val="996633"/>
                </a:solidFill>
              </a:rPr>
              <a:pPr/>
              <a:t>‹#›</a:t>
            </a:fld>
            <a:endParaRPr 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8F63A-E4C7-584F-A554-8D2AD8774C17}" type="slidenum">
              <a:rPr lang="en-US">
                <a:solidFill>
                  <a:srgbClr val="996633"/>
                </a:solidFill>
              </a:rPr>
              <a:pPr/>
              <a:t>‹#›</a:t>
            </a:fld>
            <a:endParaRPr 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3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7A5A4-3BED-A242-931C-A9CD7DCFA180}" type="slidenum">
              <a:rPr lang="en-US">
                <a:solidFill>
                  <a:srgbClr val="996633"/>
                </a:solidFill>
              </a:rPr>
              <a:pPr/>
              <a:t>‹#›</a:t>
            </a:fld>
            <a:endParaRPr 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8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208E1-E8F7-B949-8DF6-3512A6E3168C}" type="slidenum">
              <a:rPr lang="en-US">
                <a:solidFill>
                  <a:srgbClr val="996633"/>
                </a:solidFill>
              </a:rPr>
              <a:pPr/>
              <a:t>‹#›</a:t>
            </a:fld>
            <a:endParaRPr 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3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D4A47-799F-A545-969A-3EBB70B8C187}" type="slidenum">
              <a:rPr lang="en-US">
                <a:solidFill>
                  <a:srgbClr val="996633"/>
                </a:solidFill>
              </a:rPr>
              <a:pPr/>
              <a:t>‹#›</a:t>
            </a:fld>
            <a:endParaRPr 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04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8F876-79B7-3C49-9206-EBE61052522A}" type="slidenum">
              <a:rPr lang="en-US">
                <a:solidFill>
                  <a:srgbClr val="996633"/>
                </a:solidFill>
              </a:rPr>
              <a:pPr/>
              <a:t>‹#›</a:t>
            </a:fld>
            <a:endParaRPr 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7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42D68-155C-6948-9A92-88B6E8731B77}" type="slidenum">
              <a:rPr lang="en-US">
                <a:solidFill>
                  <a:srgbClr val="996633"/>
                </a:solidFill>
              </a:rPr>
              <a:pPr/>
              <a:t>‹#›</a:t>
            </a:fld>
            <a:endParaRPr 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2" name="Group 1024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pic>
            <p:nvPicPr>
              <p:cNvPr id="1041" name="Picture 3"/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</p:grpSp>
        <p:grpSp>
          <p:nvGrpSpPr>
            <p:cNvPr id="1033" name="Group 1025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4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5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charset="0"/>
                </a:endParaRPr>
              </a:p>
            </p:txBody>
          </p:sp>
        </p:grpSp>
      </p:grpSp>
      <p:sp>
        <p:nvSpPr>
          <p:cNvPr id="1027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imes New Roman" pitchFamily="18" charset="0"/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Times New Roman" pitchFamily="18" charset="0"/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996633"/>
              </a:solidFill>
            </a:endParaRP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4952F40-959C-C945-A06B-835C02042B9E}" type="slidenum">
              <a:rPr lang="en-US">
                <a:solidFill>
                  <a:srgbClr val="996633"/>
                </a:solidFill>
                <a:latin typeface="Times New Roman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996633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8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charset="0"/>
        <a:buChar char="¬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E5F9C73-4DE2-034D-B431-145C2BFBE413}" type="slidenum"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FDCB7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FDCB7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1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304800"/>
            <a:ext cx="7564437" cy="990600"/>
          </a:xfrm>
        </p:spPr>
        <p:txBody>
          <a:bodyPr/>
          <a:lstStyle/>
          <a:p>
            <a:pPr algn="ctr" eaLnBrk="1" hangingPunct="1"/>
            <a:r>
              <a:rPr lang="en-US" b="1" i="0" dirty="0" smtClean="0">
                <a:solidFill>
                  <a:srgbClr val="FF0000"/>
                </a:solidFill>
                <a:latin typeface="Times New Roman" charset="0"/>
              </a:rPr>
              <a:t>Lesson 2</a:t>
            </a:r>
            <a:r>
              <a:rPr lang="en-US" b="1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charset="0"/>
              </a:rPr>
              <a:t/>
            </a:r>
            <a:br>
              <a:rPr lang="en-US" b="1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charset="0"/>
              </a:rPr>
              <a:t>Judeo-Christian Tradition</a:t>
            </a:r>
            <a:endParaRPr lang="en-US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447800"/>
            <a:ext cx="7626350" cy="4648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 b="1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 smtClean="0">
                <a:latin typeface="Times New Roman" charset="0"/>
              </a:rPr>
              <a:t>The Big Idea: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dirty="0" smtClean="0">
                <a:latin typeface="Times New Roman" charset="0"/>
              </a:rPr>
              <a:t>    Judaism and Christianity taught individual worth ethical values, and the need to fight injustice.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 smtClean="0">
                <a:latin typeface="Times New Roman" charset="0"/>
              </a:rPr>
              <a:t>Why it Matters Now: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Times New Roman" charset="0"/>
              </a:rPr>
              <a:t> </a:t>
            </a:r>
            <a:r>
              <a:rPr lang="en-US" sz="2800" dirty="0" smtClean="0">
                <a:latin typeface="Times New Roman" charset="0"/>
              </a:rPr>
              <a:t>   These ideals continue to be important to democracy today.</a:t>
            </a:r>
            <a:endParaRPr lang="en-US" sz="28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i="1" dirty="0" smtClean="0">
                <a:solidFill>
                  <a:srgbClr val="FF0000"/>
                </a:solidFill>
                <a:ea typeface="+mj-ea"/>
                <a:cs typeface="+mj-cs"/>
              </a:rPr>
              <a:t>Christianity</a:t>
            </a:r>
            <a:r>
              <a:rPr lang="en-US" sz="4400" b="1" i="1" dirty="0" smtClean="0">
                <a:ea typeface="+mj-ea"/>
                <a:cs typeface="+mj-cs"/>
              </a:rPr>
              <a:t/>
            </a:r>
            <a:br>
              <a:rPr lang="en-US" sz="4400" b="1" i="1" dirty="0" smtClean="0">
                <a:ea typeface="+mj-ea"/>
                <a:cs typeface="+mj-cs"/>
              </a:rPr>
            </a:br>
            <a:endParaRPr lang="en-US" sz="4400" b="1" i="1" dirty="0" smtClean="0">
              <a:ea typeface="+mj-ea"/>
              <a:cs typeface="+mj-cs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pic>
        <p:nvPicPr>
          <p:cNvPr id="13315" name="Picture 4" descr="C:\Documents and Settings\Chris\My Documents\My Pictures\chr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2072"/>
            <a:ext cx="7620000" cy="537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8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49238"/>
            <a:ext cx="7772400" cy="965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i="1" dirty="0" smtClean="0">
                <a:solidFill>
                  <a:srgbClr val="FF0000"/>
                </a:solidFill>
                <a:ea typeface="+mj-ea"/>
                <a:cs typeface="+mj-cs"/>
              </a:rPr>
              <a:t>The New Testament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0" y="1104900"/>
            <a:ext cx="8420100" cy="5448300"/>
          </a:xfrm>
        </p:spPr>
        <p:txBody>
          <a:bodyPr/>
          <a:lstStyle/>
          <a:p>
            <a:pPr eaLnBrk="1" hangingPunct="1"/>
            <a:endParaRPr lang="en-US" sz="2800" b="1" dirty="0" smtClean="0">
              <a:latin typeface="Calibri" charset="0"/>
            </a:endParaRP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Calibri" charset="0"/>
              </a:rPr>
              <a:t>Jesus of Nazareth was </a:t>
            </a:r>
            <a:r>
              <a:rPr lang="en-US" sz="2800" b="1" dirty="0">
                <a:solidFill>
                  <a:srgbClr val="FF0000"/>
                </a:solidFill>
                <a:latin typeface="Calibri" charset="0"/>
              </a:rPr>
              <a:t>born </a:t>
            </a:r>
            <a:r>
              <a:rPr lang="en-US" sz="2800" b="1" dirty="0" smtClean="0">
                <a:solidFill>
                  <a:srgbClr val="FF0000"/>
                </a:solidFill>
                <a:latin typeface="Calibri" charset="0"/>
              </a:rPr>
              <a:t>around 6 to </a:t>
            </a:r>
            <a:r>
              <a:rPr lang="en-US" sz="2800" b="1" dirty="0">
                <a:solidFill>
                  <a:srgbClr val="FF0000"/>
                </a:solidFill>
                <a:latin typeface="Calibri" charset="0"/>
              </a:rPr>
              <a:t>4 </a:t>
            </a:r>
            <a:r>
              <a:rPr lang="en-US" sz="2800" b="1" dirty="0" smtClean="0">
                <a:solidFill>
                  <a:srgbClr val="FF0000"/>
                </a:solidFill>
                <a:latin typeface="Calibri" charset="0"/>
              </a:rPr>
              <a:t>BCE. </a:t>
            </a:r>
            <a:r>
              <a:rPr lang="en-US" sz="2800" b="1" dirty="0">
                <a:solidFill>
                  <a:srgbClr val="FF0000"/>
                </a:solidFill>
                <a:latin typeface="Calibri" charset="0"/>
              </a:rPr>
              <a:t>in </a:t>
            </a:r>
            <a:r>
              <a:rPr lang="en-US" sz="2800" b="1" dirty="0" smtClean="0">
                <a:solidFill>
                  <a:srgbClr val="FF0000"/>
                </a:solidFill>
                <a:latin typeface="Calibri" charset="0"/>
              </a:rPr>
              <a:t>Bethlehem.</a:t>
            </a: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Calibri" charset="0"/>
              </a:rPr>
              <a:t>He was both a Jew and a Roman subject.</a:t>
            </a: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Calibri" charset="0"/>
              </a:rPr>
              <a:t>He began his public ministry around age 30.</a:t>
            </a:r>
          </a:p>
          <a:p>
            <a:pPr eaLnBrk="1" hangingPunct="1"/>
            <a:r>
              <a:rPr lang="en-US" sz="2800" b="1" dirty="0" smtClean="0">
                <a:latin typeface="Calibri" charset="0"/>
              </a:rPr>
              <a:t>His preaching contained many ideas from Jewish tradition, such as monotheism and the principles of the Ten Commandments.</a:t>
            </a:r>
            <a:endParaRPr lang="en-US" sz="2800" b="1" dirty="0">
              <a:latin typeface="Calibri" charset="0"/>
            </a:endParaRPr>
          </a:p>
          <a:p>
            <a:pPr eaLnBrk="1" hangingPunct="1"/>
            <a:endParaRPr lang="en-US" sz="24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0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1"/>
            <a:ext cx="7812087" cy="182879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i="1" dirty="0" smtClean="0">
                <a:ea typeface="+mj-ea"/>
                <a:cs typeface="+mj-cs"/>
              </a:rPr>
              <a:t>Sermon on the Mount</a:t>
            </a:r>
            <a:br>
              <a:rPr lang="en-US" sz="4400" b="1" i="1" dirty="0" smtClean="0">
                <a:ea typeface="+mj-ea"/>
                <a:cs typeface="+mj-cs"/>
              </a:rPr>
            </a:br>
            <a:r>
              <a:rPr lang="en-US" sz="2800" dirty="0" smtClean="0">
                <a:ea typeface="+mj-ea"/>
                <a:cs typeface="+mj-cs"/>
              </a:rPr>
              <a:t>Recorded by Matthew:  Jesus</a:t>
            </a:r>
            <a:r>
              <a:rPr lang="en-US" sz="2800" dirty="0">
                <a:latin typeface="Arial"/>
                <a:ea typeface="+mj-ea"/>
                <a:cs typeface="+mj-cs"/>
              </a:rPr>
              <a:t> </a:t>
            </a:r>
            <a:r>
              <a:rPr lang="en-US" sz="2800" dirty="0" smtClean="0">
                <a:ea typeface="+mj-ea"/>
                <a:cs typeface="+mj-cs"/>
              </a:rPr>
              <a:t> ethical message of mercy and sympathy for the poor and helpless.</a:t>
            </a:r>
            <a:endParaRPr lang="en-US" sz="2800" b="1" i="1" dirty="0" smtClean="0">
              <a:ea typeface="+mj-ea"/>
              <a:cs typeface="+mj-cs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3810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endParaRPr lang="en-US" sz="2000">
              <a:latin typeface="Calibri" charset="0"/>
            </a:endParaRPr>
          </a:p>
        </p:txBody>
      </p:sp>
      <p:pic>
        <p:nvPicPr>
          <p:cNvPr id="20483" name="Picture 4" descr="C:\Documents and Settings\Chris\My Documents\My Pictures\Bloch-SermonOnTheMou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1828800"/>
            <a:ext cx="788511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6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05415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Outline: Guided Reading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07" y="814575"/>
            <a:ext cx="8122675" cy="6043425"/>
          </a:xfrm>
        </p:spPr>
        <p:txBody>
          <a:bodyPr/>
          <a:lstStyle/>
          <a:p>
            <a:pPr marL="11430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#5a </a:t>
            </a:r>
            <a:r>
              <a:rPr lang="en-US" sz="2800" dirty="0" smtClean="0"/>
              <a:t>Read Pg. 16 to 18 and complete the guided reading outline.</a:t>
            </a:r>
          </a:p>
          <a:p>
            <a:pPr marL="114300" indent="0">
              <a:buNone/>
            </a:pPr>
            <a:r>
              <a:rPr lang="en-US" sz="2800" b="1" dirty="0" smtClean="0"/>
              <a:t>I.  </a:t>
            </a:r>
            <a:r>
              <a:rPr lang="en-US" sz="2800" b="1" dirty="0" smtClean="0">
                <a:solidFill>
                  <a:srgbClr val="000090"/>
                </a:solidFill>
              </a:rPr>
              <a:t>The Teachings of Christianity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A.  Jesus’ Ideas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1.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2.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3.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B.  Jesus visited Jerusalem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1.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2.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3.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746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707"/>
            <a:ext cx="8077200" cy="6233093"/>
          </a:xfrm>
        </p:spPr>
        <p:txBody>
          <a:bodyPr/>
          <a:lstStyle/>
          <a:p>
            <a:pPr marL="114300" indent="0">
              <a:buNone/>
            </a:pPr>
            <a:r>
              <a:rPr lang="en-US" sz="2800" b="1" dirty="0" smtClean="0"/>
              <a:t>II.  </a:t>
            </a:r>
            <a:r>
              <a:rPr lang="en-US" sz="2800" b="1" dirty="0" smtClean="0">
                <a:solidFill>
                  <a:srgbClr val="000090"/>
                </a:solidFill>
              </a:rPr>
              <a:t>The Spread of Christianity</a:t>
            </a:r>
          </a:p>
          <a:p>
            <a:pPr marL="114300" indent="0">
              <a:buNone/>
            </a:pPr>
            <a:r>
              <a:rPr lang="en-US" sz="2800" b="1" dirty="0">
                <a:solidFill>
                  <a:srgbClr val="000090"/>
                </a:solidFill>
              </a:rPr>
              <a:t>	</a:t>
            </a:r>
            <a:r>
              <a:rPr lang="en-US" sz="2800" b="1" dirty="0" smtClean="0"/>
              <a:t>A.  In the first century after Jesus’ death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1.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2.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3.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B.  Rome Spreads Judeo-Christian Ideas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1.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2.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3.</a:t>
            </a:r>
          </a:p>
          <a:p>
            <a:pPr marL="114300" indent="0">
              <a:buNone/>
            </a:pPr>
            <a:r>
              <a:rPr lang="en-US" sz="2800" b="1" dirty="0" smtClean="0"/>
              <a:t>III.  </a:t>
            </a:r>
            <a:r>
              <a:rPr lang="en-US" sz="2800" b="1" dirty="0" smtClean="0">
                <a:solidFill>
                  <a:srgbClr val="000090"/>
                </a:solidFill>
              </a:rPr>
              <a:t>Rome’s Christian Legacy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 marL="114300" indent="0">
              <a:buNone/>
            </a:pPr>
            <a:r>
              <a:rPr lang="en-US" sz="2800" b="1" dirty="0" smtClean="0"/>
              <a:t>	A.  Rome’s Christian Legacy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1.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2.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240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506046" cy="1417638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Times New Roman" charset="0"/>
              </a:rPr>
              <a:t>The Jewish Diaspora </a:t>
            </a:r>
            <a:r>
              <a:rPr lang="en-US" sz="4400" b="1" dirty="0" smtClean="0">
                <a:latin typeface="Times New Roman" charset="0"/>
              </a:rPr>
              <a:t/>
            </a:r>
            <a:br>
              <a:rPr lang="en-US" sz="4400" b="1" dirty="0" smtClean="0">
                <a:latin typeface="Times New Roman" charset="0"/>
              </a:rPr>
            </a:br>
            <a:r>
              <a:rPr lang="en-US" sz="4400" b="1" dirty="0" smtClean="0">
                <a:latin typeface="Times New Roman" charset="0"/>
              </a:rPr>
              <a:t>in </a:t>
            </a:r>
            <a:r>
              <a:rPr lang="en-US" sz="4400" b="1" dirty="0">
                <a:latin typeface="Times New Roman" charset="0"/>
              </a:rPr>
              <a:t>the 1</a:t>
            </a:r>
            <a:r>
              <a:rPr lang="en-US" sz="4400" b="1" baseline="30000" dirty="0">
                <a:latin typeface="Times New Roman" charset="0"/>
              </a:rPr>
              <a:t>st</a:t>
            </a:r>
            <a:r>
              <a:rPr lang="en-US" sz="4400" b="1" dirty="0">
                <a:latin typeface="Times New Roman" charset="0"/>
              </a:rPr>
              <a:t> </a:t>
            </a:r>
            <a:r>
              <a:rPr lang="en-US" sz="4400" b="1" dirty="0" smtClean="0">
                <a:latin typeface="Times New Roman" charset="0"/>
              </a:rPr>
              <a:t>Century CE</a:t>
            </a:r>
            <a:endParaRPr lang="en-US" sz="4400" b="1" dirty="0">
              <a:latin typeface="Times New Roman" charset="0"/>
            </a:endParaRPr>
          </a:p>
        </p:txBody>
      </p:sp>
      <p:pic>
        <p:nvPicPr>
          <p:cNvPr id="24579" name="Picture 3" descr="C:\Documents and Settings\Chris\My Documents\My Pictures\jewish_diaspo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9144000" cy="544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7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Islam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5820"/>
            <a:ext cx="7620000" cy="5154980"/>
          </a:xfrm>
        </p:spPr>
        <p:txBody>
          <a:bodyPr/>
          <a:lstStyle/>
          <a:p>
            <a:pPr marL="11430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#5b</a:t>
            </a:r>
          </a:p>
          <a:p>
            <a:pPr marL="114300" indent="0">
              <a:buNone/>
            </a:pPr>
            <a:r>
              <a:rPr lang="en-US" sz="2800" dirty="0" smtClean="0"/>
              <a:t>Read pg. 18 -  </a:t>
            </a:r>
            <a:r>
              <a:rPr lang="en-US" sz="2800" i="1" dirty="0" smtClean="0"/>
              <a:t>Islam</a:t>
            </a:r>
          </a:p>
          <a:p>
            <a:pPr marL="114300" indent="0">
              <a:buNone/>
            </a:pPr>
            <a:r>
              <a:rPr lang="en-US" sz="2800" b="1" dirty="0" smtClean="0"/>
              <a:t>Answer:</a:t>
            </a:r>
          </a:p>
          <a:p>
            <a:pPr marL="114300" indent="0">
              <a:buNone/>
            </a:pPr>
            <a:r>
              <a:rPr lang="en-US" sz="2800" dirty="0" smtClean="0"/>
              <a:t>1.  What values did Muhammad emphasize in his teachings?</a:t>
            </a:r>
          </a:p>
          <a:p>
            <a:pPr marL="11430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11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86" y="0"/>
            <a:ext cx="7885514" cy="1293736"/>
          </a:xfrm>
        </p:spPr>
        <p:txBody>
          <a:bodyPr/>
          <a:lstStyle/>
          <a:p>
            <a:pPr algn="ctr"/>
            <a:r>
              <a:rPr lang="en-US" sz="4400" b="1" smtClean="0">
                <a:solidFill>
                  <a:srgbClr val="FF0000"/>
                </a:solidFill>
              </a:rPr>
              <a:t>#6  </a:t>
            </a:r>
            <a:r>
              <a:rPr lang="en-US" sz="2800" smtClean="0">
                <a:solidFill>
                  <a:schemeClr val="tx1"/>
                </a:solidFill>
              </a:rPr>
              <a:t>As </a:t>
            </a:r>
            <a:r>
              <a:rPr lang="en-US" sz="2800" dirty="0" smtClean="0">
                <a:solidFill>
                  <a:schemeClr val="tx1"/>
                </a:solidFill>
              </a:rPr>
              <a:t>you read about religious traditions and reactions to them, fill in the chart to identify the democratic ideas that arose from each.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6904"/>
              </p:ext>
            </p:extLst>
          </p:nvPr>
        </p:nvGraphicFramePr>
        <p:xfrm>
          <a:off x="0" y="1489682"/>
          <a:ext cx="9144000" cy="539419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45322"/>
                <a:gridCol w="5898678"/>
              </a:tblGrid>
              <a:tr h="5892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Religion/Movement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Influence on the Rise of Democratic Ideas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422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r>
                        <a:rPr lang="en-US" sz="2400" dirty="0" smtClean="0"/>
                        <a:t>.  </a:t>
                      </a:r>
                      <a:r>
                        <a:rPr lang="en-US" sz="2400" b="1" dirty="0" smtClean="0"/>
                        <a:t>Judaism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(pg. 14)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1.</a:t>
                      </a:r>
                    </a:p>
                    <a:p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2.</a:t>
                      </a:r>
                      <a:endParaRPr lang="en-US" sz="1800" b="1" dirty="0"/>
                    </a:p>
                  </a:txBody>
                  <a:tcPr/>
                </a:tc>
              </a:tr>
              <a:tr h="9422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 </a:t>
                      </a:r>
                      <a:r>
                        <a:rPr lang="en-US" sz="2400" b="1" dirty="0" smtClean="0"/>
                        <a:t>Christianity </a:t>
                      </a:r>
                      <a:r>
                        <a:rPr lang="en-US" sz="2400" b="0" dirty="0" smtClean="0"/>
                        <a:t>(</a:t>
                      </a:r>
                      <a:r>
                        <a:rPr lang="en-US" sz="2400" dirty="0" smtClean="0"/>
                        <a:t>pg. 16)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1.</a:t>
                      </a:r>
                    </a:p>
                    <a:p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2.</a:t>
                      </a:r>
                      <a:endParaRPr lang="en-US" sz="1800" b="1" dirty="0"/>
                    </a:p>
                  </a:txBody>
                  <a:tcPr/>
                </a:tc>
              </a:tr>
              <a:tr h="9422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 </a:t>
                      </a:r>
                      <a:r>
                        <a:rPr lang="en-US" sz="2400" b="1" dirty="0" smtClean="0"/>
                        <a:t>Islam </a:t>
                      </a:r>
                      <a:r>
                        <a:rPr lang="en-US" sz="2400" dirty="0" smtClean="0"/>
                        <a:t>(pg. 18)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1.</a:t>
                      </a:r>
                    </a:p>
                    <a:p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2.</a:t>
                      </a:r>
                      <a:endParaRPr lang="en-US" sz="1800" b="1" dirty="0"/>
                    </a:p>
                  </a:txBody>
                  <a:tcPr/>
                </a:tc>
              </a:tr>
              <a:tr h="942275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2400" b="1" dirty="0" smtClean="0"/>
                        <a:t>Renaissance 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0" baseline="0" dirty="0" smtClean="0"/>
                        <a:t>(</a:t>
                      </a:r>
                      <a:r>
                        <a:rPr lang="en-US" sz="2400" b="0" dirty="0" smtClean="0"/>
                        <a:t>pg. 19)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1.</a:t>
                      </a:r>
                    </a:p>
                    <a:p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2.</a:t>
                      </a:r>
                    </a:p>
                  </a:txBody>
                  <a:tcPr/>
                </a:tc>
              </a:tr>
              <a:tr h="103581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</a:t>
                      </a:r>
                      <a:r>
                        <a:rPr lang="en-US" sz="2400" b="1" dirty="0" smtClean="0"/>
                        <a:t> Reformation </a:t>
                      </a:r>
                      <a:r>
                        <a:rPr lang="en-US" sz="2400" dirty="0" smtClean="0"/>
                        <a:t>(pg. 19)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1.</a:t>
                      </a:r>
                    </a:p>
                    <a:p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2.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0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5103" y="152400"/>
            <a:ext cx="8898897" cy="14478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800000"/>
                </a:solidFill>
                <a:latin typeface="Times New Roman" charset="0"/>
              </a:rPr>
              <a:t>Judaism</a:t>
            </a:r>
            <a:endParaRPr lang="en-US" dirty="0">
              <a:solidFill>
                <a:srgbClr val="800000"/>
              </a:solidFill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981200"/>
            <a:ext cx="76263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charset="0"/>
              </a:rPr>
              <a:t>The story of the Israelites begins in the Torah, the Jews most sacred text, with a man named Abraham </a:t>
            </a:r>
            <a:endParaRPr lang="en-US" sz="2800" b="1" u="sng" dirty="0" smtClean="0">
              <a:solidFill>
                <a:srgbClr val="FF0000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latin typeface="Times New Roman" charset="0"/>
              </a:rPr>
              <a:t>Abraham</a:t>
            </a:r>
            <a:r>
              <a:rPr lang="en-US" sz="2800" dirty="0" smtClean="0">
                <a:latin typeface="Times New Roman" charset="0"/>
              </a:rPr>
              <a:t> </a:t>
            </a:r>
            <a:r>
              <a:rPr lang="en-US" sz="2800" dirty="0">
                <a:latin typeface="Times New Roman" charset="0"/>
              </a:rPr>
              <a:t>lived near Ur in Mesopotamia (Iraq).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charset="0"/>
              </a:rPr>
              <a:t>About 2000 B.C., Abraham and his family migrated, herding sheep and goats westward into a region called </a:t>
            </a:r>
            <a:r>
              <a:rPr lang="en-US" sz="2800" b="1" dirty="0">
                <a:solidFill>
                  <a:srgbClr val="FF0000"/>
                </a:solidFill>
                <a:latin typeface="Times New Roman" charset="0"/>
              </a:rPr>
              <a:t>Canaan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</a:rPr>
              <a:t> (Palestine/Israel</a:t>
            </a:r>
            <a:r>
              <a:rPr lang="en-US" sz="2800" dirty="0" smtClean="0">
                <a:solidFill>
                  <a:srgbClr val="FF0000"/>
                </a:solidFill>
                <a:latin typeface="Times New Roman" charset="0"/>
              </a:rPr>
              <a:t>).</a:t>
            </a:r>
            <a:endParaRPr lang="en-US" sz="2800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Abraham founded the Israelite nation near the eastern Mediterranean coast.</a:t>
            </a:r>
          </a:p>
        </p:txBody>
      </p:sp>
    </p:spTree>
    <p:extLst>
      <p:ext uri="{BB962C8B-B14F-4D97-AF65-F5344CB8AC3E}">
        <p14:creationId xmlns:p14="http://schemas.microsoft.com/office/powerpoint/2010/main" val="16555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152400"/>
            <a:ext cx="7615237" cy="1447800"/>
          </a:xfrm>
        </p:spPr>
        <p:txBody>
          <a:bodyPr/>
          <a:lstStyle/>
          <a:p>
            <a:pPr algn="ctr" eaLnBrk="1" hangingPunct="1"/>
            <a:endParaRPr lang="en-US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>
              <a:latin typeface="Times New Roman" charset="0"/>
            </a:endParaRPr>
          </a:p>
        </p:txBody>
      </p:sp>
      <p:pic>
        <p:nvPicPr>
          <p:cNvPr id="7172" name="Picture 4" descr="C:\Documents and Settings\Chris\My Documents\My Pictures\harran_cana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5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1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solidFill>
                  <a:srgbClr val="800000"/>
                </a:solidFill>
                <a:latin typeface="Times New Roman" charset="0"/>
              </a:rPr>
              <a:t>The Torah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Times New Roman" charset="0"/>
            </a:endParaRPr>
          </a:p>
        </p:txBody>
      </p:sp>
      <p:pic>
        <p:nvPicPr>
          <p:cNvPr id="17412" name="Picture 4" descr="C:\Documents and Settings\Chris\My Documents\My Pictures\torah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1805030"/>
            <a:ext cx="7626350" cy="5052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9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solidFill>
                  <a:srgbClr val="800000"/>
                </a:solidFill>
                <a:latin typeface="Times New Roman" charset="0"/>
              </a:rPr>
              <a:t>The Torah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2005588"/>
            <a:ext cx="7626350" cy="4547611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charset="0"/>
              </a:rPr>
              <a:t>Torah means </a:t>
            </a:r>
            <a:r>
              <a:rPr lang="ja-JP" altLang="en-US" sz="2800" dirty="0">
                <a:solidFill>
                  <a:srgbClr val="FF0000"/>
                </a:solidFill>
                <a:latin typeface="Times New Roman" charset="0"/>
              </a:rPr>
              <a:t>“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</a:rPr>
              <a:t>instruction</a:t>
            </a:r>
            <a:r>
              <a:rPr lang="ja-JP" altLang="en-US" sz="2800" dirty="0">
                <a:solidFill>
                  <a:srgbClr val="FF0000"/>
                </a:solidFill>
                <a:latin typeface="Times New Roman" charset="0"/>
              </a:rPr>
              <a:t>”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</a:rPr>
              <a:t> in Hebrew.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The Israelites developed The Torah as a record of God</a:t>
            </a:r>
            <a:r>
              <a:rPr lang="ja-JP" altLang="en-US" sz="2800" dirty="0">
                <a:latin typeface="Times New Roman" charset="0"/>
              </a:rPr>
              <a:t>’</a:t>
            </a:r>
            <a:r>
              <a:rPr lang="en-US" sz="2800" dirty="0">
                <a:latin typeface="Times New Roman" charset="0"/>
              </a:rPr>
              <a:t>s teachings</a:t>
            </a:r>
            <a:r>
              <a:rPr lang="en-US" sz="2800" dirty="0" smtClean="0">
                <a:latin typeface="Times New Roman" charset="0"/>
              </a:rPr>
              <a:t>.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Times New Roman" charset="0"/>
              </a:rPr>
              <a:t>They believed in one God, </a:t>
            </a:r>
            <a:r>
              <a:rPr lang="en-US" sz="2800" b="1" u="sng" dirty="0" smtClean="0">
                <a:latin typeface="Times New Roman" charset="0"/>
              </a:rPr>
              <a:t>monotheism</a:t>
            </a:r>
            <a:r>
              <a:rPr lang="en-US" sz="2800" dirty="0" smtClean="0">
                <a:solidFill>
                  <a:srgbClr val="FF0000"/>
                </a:solidFill>
                <a:latin typeface="Times New Roman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r>
              <a:rPr lang="en-US" sz="2800" dirty="0">
                <a:latin typeface="Times New Roman" charset="0"/>
              </a:rPr>
              <a:t>The Torah consists of 5 books</a:t>
            </a:r>
          </a:p>
          <a:p>
            <a:pPr marL="0" indent="0" algn="ctr" eaLnBrk="1" hangingPunct="1">
              <a:buNone/>
            </a:pPr>
            <a:r>
              <a:rPr lang="en-US" sz="2800" b="1" i="1" dirty="0" smtClean="0">
                <a:solidFill>
                  <a:srgbClr val="000090"/>
                </a:solidFill>
                <a:latin typeface="Times New Roman" charset="0"/>
              </a:rPr>
              <a:t>1.  Genesis     2</a:t>
            </a:r>
            <a:r>
              <a:rPr lang="en-US" sz="2800" b="1" i="1" dirty="0">
                <a:solidFill>
                  <a:srgbClr val="000090"/>
                </a:solidFill>
                <a:latin typeface="Times New Roman" charset="0"/>
              </a:rPr>
              <a:t>.  </a:t>
            </a:r>
            <a:r>
              <a:rPr lang="en-US" sz="2800" b="1" i="1" dirty="0" smtClean="0">
                <a:solidFill>
                  <a:srgbClr val="000090"/>
                </a:solidFill>
                <a:latin typeface="Times New Roman" charset="0"/>
              </a:rPr>
              <a:t>Exodus     3</a:t>
            </a:r>
            <a:r>
              <a:rPr lang="en-US" sz="2800" b="1" i="1" dirty="0">
                <a:solidFill>
                  <a:srgbClr val="000090"/>
                </a:solidFill>
                <a:latin typeface="Times New Roman" charset="0"/>
              </a:rPr>
              <a:t>.  Leviticus</a:t>
            </a:r>
          </a:p>
          <a:p>
            <a:pPr marL="0" indent="0" algn="ctr" eaLnBrk="1" hangingPunct="1">
              <a:buNone/>
            </a:pPr>
            <a:r>
              <a:rPr lang="en-US" sz="2800" b="1" i="1" dirty="0" smtClean="0">
                <a:solidFill>
                  <a:srgbClr val="000090"/>
                </a:solidFill>
                <a:latin typeface="Times New Roman" charset="0"/>
              </a:rPr>
              <a:t>4</a:t>
            </a:r>
            <a:r>
              <a:rPr lang="en-US" sz="2800" b="1" i="1" dirty="0">
                <a:solidFill>
                  <a:srgbClr val="000090"/>
                </a:solidFill>
                <a:latin typeface="Times New Roman" charset="0"/>
              </a:rPr>
              <a:t>.  </a:t>
            </a:r>
            <a:r>
              <a:rPr lang="en-US" sz="2800" b="1" i="1" dirty="0" smtClean="0">
                <a:solidFill>
                  <a:srgbClr val="000090"/>
                </a:solidFill>
                <a:latin typeface="Times New Roman" charset="0"/>
              </a:rPr>
              <a:t>Numbers     5</a:t>
            </a:r>
            <a:r>
              <a:rPr lang="en-US" sz="2800" b="1" i="1" dirty="0">
                <a:solidFill>
                  <a:srgbClr val="000090"/>
                </a:solidFill>
                <a:latin typeface="Times New Roman" charset="0"/>
              </a:rPr>
              <a:t>.  Deuteronomy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God</a:t>
            </a:r>
            <a:r>
              <a:rPr lang="ja-JP" altLang="en-US" sz="2800" dirty="0">
                <a:latin typeface="Times New Roman" charset="0"/>
              </a:rPr>
              <a:t>’</a:t>
            </a:r>
            <a:r>
              <a:rPr lang="en-US" sz="2800" dirty="0">
                <a:latin typeface="Times New Roman" charset="0"/>
              </a:rPr>
              <a:t>s teachings set a strict moral standard for the Jews.</a:t>
            </a:r>
          </a:p>
        </p:txBody>
      </p:sp>
    </p:spTree>
    <p:extLst>
      <p:ext uri="{BB962C8B-B14F-4D97-AF65-F5344CB8AC3E}">
        <p14:creationId xmlns:p14="http://schemas.microsoft.com/office/powerpoint/2010/main" val="426169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 smtClean="0">
                <a:solidFill>
                  <a:srgbClr val="800000"/>
                </a:solidFill>
              </a:rPr>
              <a:t>Judaism</a:t>
            </a:r>
            <a:endParaRPr lang="en-US" b="1" i="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103" y="1894167"/>
            <a:ext cx="7991797" cy="4963833"/>
          </a:xfrm>
        </p:spPr>
        <p:txBody>
          <a:bodyPr/>
          <a:lstStyle/>
          <a:p>
            <a:r>
              <a:rPr lang="en-US" sz="2400" dirty="0" smtClean="0"/>
              <a:t>The Hebrew Bible (the Old Testament) states that human beings were created in God’s image.</a:t>
            </a:r>
          </a:p>
          <a:p>
            <a:r>
              <a:rPr lang="en-US" sz="2400" dirty="0" smtClean="0"/>
              <a:t>Judaism interpreted this to mean that each human being has a divine spark that gives him or her dignity that can never be taken away.</a:t>
            </a:r>
          </a:p>
          <a:p>
            <a:r>
              <a:rPr lang="en-US" sz="2400" dirty="0" smtClean="0"/>
              <a:t>For the Greeks and Romans, the individual had dignity because of his or her ability to reason.</a:t>
            </a:r>
          </a:p>
          <a:p>
            <a:r>
              <a:rPr lang="en-US" sz="2400" dirty="0" smtClean="0"/>
              <a:t>In Judaism, each person had dignity by being a child of God.</a:t>
            </a:r>
          </a:p>
          <a:p>
            <a:r>
              <a:rPr lang="en-US" sz="2400" dirty="0" smtClean="0"/>
              <a:t>God gave the Israelites moral freedom, or the capacity to choose between good and evil.</a:t>
            </a:r>
          </a:p>
          <a:p>
            <a:r>
              <a:rPr lang="en-US" sz="2400" dirty="0" smtClean="0"/>
              <a:t>Each person is responsible for the choices he or she makes, leading to a new emphasis on the worth of the individual.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20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solidFill>
                  <a:srgbClr val="800000"/>
                </a:solidFill>
                <a:latin typeface="Times New Roman" charset="0"/>
              </a:rPr>
              <a:t>The Ten Commandments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77" y="1738177"/>
            <a:ext cx="7835823" cy="5119823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In the book of </a:t>
            </a:r>
            <a:r>
              <a:rPr lang="en-US" sz="2800" b="1" i="1" dirty="0">
                <a:latin typeface="Times New Roman" charset="0"/>
              </a:rPr>
              <a:t>Exodus</a:t>
            </a:r>
            <a:r>
              <a:rPr lang="en-US" sz="2800" dirty="0">
                <a:latin typeface="Times New Roman" charset="0"/>
              </a:rPr>
              <a:t>, Moses and the Israelites stopped at Mount Sinai on their way from Egypt to Canaan.</a:t>
            </a:r>
          </a:p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charset="0"/>
              </a:rPr>
              <a:t>At Mount Sinai, God gave Moses the Ten Commandments, a set of ten basic moral laws.</a:t>
            </a:r>
          </a:p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charset="0"/>
              </a:rPr>
              <a:t>Moses became the </a:t>
            </a:r>
            <a:r>
              <a:rPr lang="ja-JP" altLang="en-US" sz="2800" dirty="0">
                <a:solidFill>
                  <a:srgbClr val="FF0000"/>
                </a:solidFill>
                <a:latin typeface="Times New Roman" charset="0"/>
              </a:rPr>
              <a:t>“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</a:rPr>
              <a:t>lawgiver</a:t>
            </a:r>
            <a:r>
              <a:rPr lang="ja-JP" altLang="en-US" sz="2800" dirty="0">
                <a:solidFill>
                  <a:srgbClr val="FF0000"/>
                </a:solidFill>
                <a:latin typeface="Times New Roman" charset="0"/>
              </a:rPr>
              <a:t>”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</a:rPr>
              <a:t> to the Jews</a:t>
            </a:r>
            <a:r>
              <a:rPr lang="en-US" sz="2800" dirty="0" smtClean="0">
                <a:solidFill>
                  <a:srgbClr val="FF0000"/>
                </a:solidFill>
                <a:latin typeface="Times New Roman" charset="0"/>
              </a:rPr>
              <a:t>.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Times New Roman" charset="0"/>
              </a:rPr>
              <a:t>Unlike the laws of other peoples, the Jewish code focused more on morality and ethics and less on politics.</a:t>
            </a:r>
          </a:p>
          <a:p>
            <a:pPr eaLnBrk="1" hangingPunct="1"/>
            <a:r>
              <a:rPr lang="en-US" sz="2800" dirty="0" smtClean="0">
                <a:latin typeface="Times New Roman" charset="0"/>
              </a:rPr>
              <a:t>The code included rules of social and religious behavior to which even rulers were subject.</a:t>
            </a:r>
            <a:endParaRPr lang="en-US" sz="28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1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641" y="1"/>
            <a:ext cx="7778559" cy="200558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Document Based Investigation</a:t>
            </a:r>
            <a:r>
              <a:rPr lang="en-US" dirty="0" smtClean="0">
                <a:solidFill>
                  <a:srgbClr val="800000"/>
                </a:solidFill>
              </a:rPr>
              <a:t/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#</a:t>
            </a: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641" y="1760461"/>
            <a:ext cx="7791259" cy="5097539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Read Pg. 15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Historical Source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Exodus 20:2-14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Ten Commandments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Historical Sources: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 the first four commandments concern themselves more with the Hebrews’ relationship with God or with one another?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do the last six commandments have in common that distinguish them from the first four?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271" y="304800"/>
            <a:ext cx="8038929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Reading Check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#4b</a:t>
            </a:r>
          </a:p>
          <a:p>
            <a:r>
              <a:rPr lang="en-US" sz="2800" dirty="0" smtClean="0"/>
              <a:t>Read pg. 15 -16</a:t>
            </a:r>
          </a:p>
          <a:p>
            <a:r>
              <a:rPr lang="en-US" sz="2800" dirty="0" smtClean="0"/>
              <a:t>Answer:</a:t>
            </a:r>
          </a:p>
          <a:p>
            <a:pPr marL="514350" indent="-514350">
              <a:buAutoNum type="arabicPeriod" startAt="3"/>
            </a:pPr>
            <a:r>
              <a:rPr lang="en-US" sz="2800" dirty="0" smtClean="0"/>
              <a:t>What did the prophets teach about injustice and oppression?</a:t>
            </a:r>
          </a:p>
          <a:p>
            <a:pPr marL="514350" indent="-514350">
              <a:buAutoNum type="arabicPeriod" startAt="3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1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unny Days">
  <a:themeElements>
    <a:clrScheme name="Sunny Days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Sunny Day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nny Days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ny Days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635</Words>
  <Application>Microsoft Office PowerPoint</Application>
  <PresentationFormat>On-screen Show (4:3)</PresentationFormat>
  <Paragraphs>120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Cambria</vt:lpstr>
      <vt:lpstr>Times New Roman</vt:lpstr>
      <vt:lpstr>Wingdings</vt:lpstr>
      <vt:lpstr>Sunny Days</vt:lpstr>
      <vt:lpstr>Adjacency</vt:lpstr>
      <vt:lpstr>Lesson 2 Judeo-Christian Tradition</vt:lpstr>
      <vt:lpstr>Judaism</vt:lpstr>
      <vt:lpstr>PowerPoint Presentation</vt:lpstr>
      <vt:lpstr>The Torah</vt:lpstr>
      <vt:lpstr>The Torah</vt:lpstr>
      <vt:lpstr>Judaism</vt:lpstr>
      <vt:lpstr>The Ten Commandments</vt:lpstr>
      <vt:lpstr>  Document Based Investigation #4a</vt:lpstr>
      <vt:lpstr>Reading Check</vt:lpstr>
      <vt:lpstr>Christianity </vt:lpstr>
      <vt:lpstr>The New Testament</vt:lpstr>
      <vt:lpstr>Sermon on the Mount Recorded by Matthew:  Jesus  ethical message of mercy and sympathy for the poor and helpless.</vt:lpstr>
      <vt:lpstr>Outline: Guided Reading</vt:lpstr>
      <vt:lpstr>PowerPoint Presentation</vt:lpstr>
      <vt:lpstr>The Jewish Diaspora  in the 1st Century CE</vt:lpstr>
      <vt:lpstr>Islam</vt:lpstr>
      <vt:lpstr>#6  As you read about religious traditions and reactions to them, fill in the chart to identify the democratic ideas that arose from each.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Judeo-Christian Tradition</dc:title>
  <dc:creator>Chris Cosbey</dc:creator>
  <cp:lastModifiedBy>Chris Cosbey</cp:lastModifiedBy>
  <cp:revision>22</cp:revision>
  <dcterms:created xsi:type="dcterms:W3CDTF">2019-08-14T19:54:34Z</dcterms:created>
  <dcterms:modified xsi:type="dcterms:W3CDTF">2020-08-24T14:06:17Z</dcterms:modified>
</cp:coreProperties>
</file>