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6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E6D79-7115-6E4F-9A9A-E20AAAEBCE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21F3A-5164-6440-B21B-A7683A2AB1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E6D79-7115-6E4F-9A9A-E20AAAEBCE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21F3A-5164-6440-B21B-A7683A2AB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E6D79-7115-6E4F-9A9A-E20AAAEBCE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21F3A-5164-6440-B21B-A7683A2AB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E6D79-7115-6E4F-9A9A-E20AAAEBCE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21F3A-5164-6440-B21B-A7683A2AB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E6D79-7115-6E4F-9A9A-E20AAAEBCE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21F3A-5164-6440-B21B-A7683A2AB1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E6D79-7115-6E4F-9A9A-E20AAAEBCE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21F3A-5164-6440-B21B-A7683A2AB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E6D79-7115-6E4F-9A9A-E20AAAEBCE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21F3A-5164-6440-B21B-A7683A2AB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E6D79-7115-6E4F-9A9A-E20AAAEBCE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21F3A-5164-6440-B21B-A7683A2AB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E6D79-7115-6E4F-9A9A-E20AAAEBCE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21F3A-5164-6440-B21B-A7683A2AB1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E6D79-7115-6E4F-9A9A-E20AAAEBCE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21F3A-5164-6440-B21B-A7683A2AB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E6D79-7115-6E4F-9A9A-E20AAAEBCE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21F3A-5164-6440-B21B-A7683A2AB1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FE6D79-7115-6E4F-9A9A-E20AAAEBCE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121F3A-5164-6440-B21B-A7683A2AB1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64" y="1"/>
            <a:ext cx="7301736" cy="22000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FF0000"/>
                </a:solidFill>
              </a:rPr>
              <a:t>Lesson #3</a:t>
            </a:r>
            <a:br>
              <a:rPr lang="en-US" sz="4900" dirty="0" smtClean="0">
                <a:solidFill>
                  <a:srgbClr val="FF0000"/>
                </a:solidFill>
              </a:rPr>
            </a:br>
            <a:r>
              <a:rPr lang="en-US" sz="4900" b="1" dirty="0" smtClean="0">
                <a:solidFill>
                  <a:srgbClr val="000090"/>
                </a:solidFill>
              </a:rPr>
              <a:t>The Enlightenment Spreads</a:t>
            </a:r>
            <a:endParaRPr lang="en-US" sz="4900" b="1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65" y="2585571"/>
            <a:ext cx="7777784" cy="3053229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The Big Idea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Enlightenment ideas spread through the Western world and profoundly influenced the arts and government.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Why it Matters Today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An “enlightened” problem-solving government and society prevails in modern civilization today.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112" y="1"/>
            <a:ext cx="7822576" cy="612371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#5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382" y="453609"/>
            <a:ext cx="7981306" cy="64043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you read about the spread of ideas during the Age of Reason, explain how each of the following people reflected Enlightenment ideas.</a:t>
            </a:r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12529"/>
              </p:ext>
            </p:extLst>
          </p:nvPr>
        </p:nvGraphicFramePr>
        <p:xfrm>
          <a:off x="1111112" y="1767035"/>
          <a:ext cx="7755110" cy="501441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628122"/>
                <a:gridCol w="4126988"/>
              </a:tblGrid>
              <a:tr h="91798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400" b="1" dirty="0" smtClean="0"/>
                        <a:t>Mary </a:t>
                      </a:r>
                      <a:r>
                        <a:rPr lang="en-US" sz="2400" b="1" dirty="0" err="1" smtClean="0"/>
                        <a:t>Astell</a:t>
                      </a:r>
                      <a:endParaRPr lang="en-US" sz="2400" b="1" dirty="0" smtClean="0"/>
                    </a:p>
                    <a:p>
                      <a:pPr marL="0" indent="0">
                        <a:buNone/>
                      </a:pPr>
                      <a:r>
                        <a:rPr lang="en-US" b="0" dirty="0" smtClean="0"/>
                        <a:t>Pg.</a:t>
                      </a:r>
                      <a:r>
                        <a:rPr lang="en-US" b="0" baseline="0" dirty="0" smtClean="0"/>
                        <a:t>  170</a:t>
                      </a:r>
                      <a:endParaRPr lang="en-US" b="0" dirty="0" smtClean="0"/>
                    </a:p>
                    <a:p>
                      <a:pPr marL="0" indent="0">
                        <a:buNone/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</a:tr>
              <a:tr h="1031393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sz="2400" b="1" dirty="0" smtClean="0"/>
                        <a:t>Mary Wollstonecraft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dirty="0" smtClean="0"/>
                        <a:t>Pg. 170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</a:tr>
              <a:tr h="1031393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sz="2400" b="1" dirty="0" smtClean="0"/>
                        <a:t>Frederick</a:t>
                      </a:r>
                      <a:r>
                        <a:rPr lang="en-US" sz="2400" b="1" baseline="0" dirty="0" smtClean="0"/>
                        <a:t> the Great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baseline="0" dirty="0" smtClean="0"/>
                        <a:t>Pg. 171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</a:tr>
              <a:tr h="1031393">
                <a:tc>
                  <a:txBody>
                    <a:bodyPr/>
                    <a:lstStyle/>
                    <a:p>
                      <a:pPr marL="457200" indent="-457200">
                        <a:buAutoNum type="arabicPeriod" startAt="4"/>
                      </a:pPr>
                      <a:r>
                        <a:rPr lang="en-US" sz="2400" b="1" dirty="0" smtClean="0"/>
                        <a:t>Joseph II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b="0" dirty="0" smtClean="0"/>
                        <a:t>Pg. 172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</a:tr>
              <a:tr h="867000">
                <a:tc>
                  <a:txBody>
                    <a:bodyPr/>
                    <a:lstStyle/>
                    <a:p>
                      <a:pPr marL="457200" indent="-457200">
                        <a:buAutoNum type="arabicPeriod" startAt="5"/>
                      </a:pPr>
                      <a:r>
                        <a:rPr lang="en-US" sz="2400" b="1" dirty="0" smtClean="0"/>
                        <a:t>Catherine the Great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b="0" dirty="0" smtClean="0"/>
                        <a:t>Pg. 172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8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464" y="0"/>
            <a:ext cx="7777224" cy="104330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#6 Assessment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058" y="879895"/>
            <a:ext cx="8168942" cy="5978106"/>
          </a:xfrm>
        </p:spPr>
        <p:txBody>
          <a:bodyPr>
            <a:normAutofit lnSpcReduction="10000"/>
          </a:bodyPr>
          <a:lstStyle/>
          <a:p>
            <a:r>
              <a:rPr lang="en-US" sz="2800" i="1" dirty="0" smtClean="0"/>
              <a:t>Reading Check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Why did the Catholic Church seek to censor the writings of Enlightenment thinkers? </a:t>
            </a:r>
            <a:r>
              <a:rPr lang="en-US" sz="2800" dirty="0" smtClean="0">
                <a:solidFill>
                  <a:schemeClr val="accent1"/>
                </a:solidFill>
              </a:rPr>
              <a:t>Pg. 167-68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How did </a:t>
            </a:r>
            <a:r>
              <a:rPr lang="en-US" sz="2800" b="1" dirty="0" smtClean="0">
                <a:solidFill>
                  <a:srgbClr val="FF0000"/>
                </a:solidFill>
              </a:rPr>
              <a:t>baroque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neoclassical</a:t>
            </a:r>
            <a:r>
              <a:rPr lang="en-US" sz="2800" dirty="0" smtClean="0"/>
              <a:t> architecture differ? </a:t>
            </a:r>
            <a:r>
              <a:rPr lang="en-US" sz="2800" dirty="0" smtClean="0">
                <a:solidFill>
                  <a:schemeClr val="accent1"/>
                </a:solidFill>
              </a:rPr>
              <a:t>Pg. </a:t>
            </a:r>
            <a:r>
              <a:rPr lang="en-US" sz="2800" dirty="0" smtClean="0">
                <a:solidFill>
                  <a:schemeClr val="accent1"/>
                </a:solidFill>
              </a:rPr>
              <a:t>168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Why do you think the issue of education was important to both </a:t>
            </a:r>
            <a:r>
              <a:rPr lang="en-US" sz="2800" b="1" dirty="0" err="1" smtClean="0"/>
              <a:t>Astell</a:t>
            </a:r>
            <a:r>
              <a:rPr lang="en-US" sz="2800" dirty="0" smtClean="0"/>
              <a:t> &amp; </a:t>
            </a:r>
            <a:r>
              <a:rPr lang="en-US" sz="2800" b="1" dirty="0" smtClean="0"/>
              <a:t>Wollstonecraft</a:t>
            </a:r>
            <a:r>
              <a:rPr lang="en-US" sz="2800" dirty="0" smtClean="0"/>
              <a:t>? </a:t>
            </a:r>
            <a:endParaRPr lang="en-US" sz="2800" dirty="0" smtClean="0"/>
          </a:p>
          <a:p>
            <a:pPr marL="82296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    </a:t>
            </a:r>
            <a:r>
              <a:rPr lang="en-US" sz="2800" dirty="0" smtClean="0">
                <a:solidFill>
                  <a:schemeClr val="accent1"/>
                </a:solidFill>
              </a:rPr>
              <a:t>Pg</a:t>
            </a:r>
            <a:r>
              <a:rPr lang="en-US" sz="2800" dirty="0" smtClean="0">
                <a:solidFill>
                  <a:schemeClr val="accent1"/>
                </a:solidFill>
              </a:rPr>
              <a:t>. 170</a:t>
            </a:r>
          </a:p>
          <a:p>
            <a:pPr marL="596646" indent="-514350">
              <a:buAutoNum type="arabicPeriod" startAt="4"/>
            </a:pPr>
            <a:r>
              <a:rPr lang="en-US" sz="2800" dirty="0" smtClean="0"/>
              <a:t>How </a:t>
            </a:r>
            <a:r>
              <a:rPr lang="en-US" sz="2800" dirty="0" smtClean="0"/>
              <a:t>accurately does the term “</a:t>
            </a:r>
            <a:r>
              <a:rPr lang="en-US" sz="2800" b="1" dirty="0" smtClean="0">
                <a:solidFill>
                  <a:srgbClr val="FF0000"/>
                </a:solidFill>
              </a:rPr>
              <a:t>enlightened despot</a:t>
            </a:r>
            <a:r>
              <a:rPr lang="en-US" sz="2800" dirty="0" smtClean="0"/>
              <a:t>” describe Catherine the Great? Explain.    </a:t>
            </a:r>
            <a:r>
              <a:rPr lang="en-US" sz="2800" dirty="0" smtClean="0">
                <a:solidFill>
                  <a:schemeClr val="accent1"/>
                </a:solidFill>
              </a:rPr>
              <a:t>Pg. </a:t>
            </a:r>
            <a:r>
              <a:rPr lang="en-US" sz="2800" dirty="0" smtClean="0">
                <a:solidFill>
                  <a:schemeClr val="accent1"/>
                </a:solidFill>
              </a:rPr>
              <a:t>172</a:t>
            </a:r>
          </a:p>
          <a:p>
            <a:pPr marL="596646" indent="-514350">
              <a:buAutoNum type="arabicPeriod" startAt="5"/>
            </a:pPr>
            <a:r>
              <a:rPr lang="en-US" sz="2800" dirty="0" smtClean="0"/>
              <a:t>Why </a:t>
            </a:r>
            <a:r>
              <a:rPr lang="en-US" sz="2800" dirty="0" smtClean="0"/>
              <a:t>did the Enlightenment not have much impact of the lives of poorer Europeans?</a:t>
            </a:r>
            <a:r>
              <a:rPr lang="en-US" sz="2800" dirty="0" smtClean="0">
                <a:solidFill>
                  <a:schemeClr val="accent1"/>
                </a:solidFill>
              </a:rPr>
              <a:t> Pg. </a:t>
            </a:r>
            <a:r>
              <a:rPr lang="en-US" sz="2800" dirty="0" smtClean="0">
                <a:solidFill>
                  <a:schemeClr val="accent1"/>
                </a:solidFill>
              </a:rPr>
              <a:t>175</a:t>
            </a:r>
          </a:p>
          <a:p>
            <a:pPr marL="82296" indent="0">
              <a:buNone/>
            </a:pPr>
            <a:endParaRPr lang="en-US" sz="2800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12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Setting the Stage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112" y="1447800"/>
            <a:ext cx="7822576" cy="4800600"/>
          </a:xfrm>
        </p:spPr>
        <p:txBody>
          <a:bodyPr/>
          <a:lstStyle/>
          <a:p>
            <a:r>
              <a:rPr lang="en-US" dirty="0" smtClean="0"/>
              <a:t>The philosophes’ views about society often got them in trouble.</a:t>
            </a:r>
          </a:p>
          <a:p>
            <a:r>
              <a:rPr lang="en-US" dirty="0" smtClean="0"/>
              <a:t>In France, it was illegal to criticize either the Catholic Church or the government.</a:t>
            </a:r>
          </a:p>
          <a:p>
            <a:r>
              <a:rPr lang="en-US" dirty="0" smtClean="0"/>
              <a:t>Many philosophes landed in jail or were exiled.</a:t>
            </a:r>
          </a:p>
          <a:p>
            <a:r>
              <a:rPr lang="en-US" dirty="0" smtClean="0"/>
              <a:t>Nevertheless, the Enlightenment spread throughout Europe with the help of books, magazines, and word of mouth.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6598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A World of Ideas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Documents and Settings\Chris\My Documents\My Pictures\Sal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4537"/>
            <a:ext cx="9144000" cy="59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4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Salons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436" y="1447800"/>
            <a:ext cx="7845252" cy="4800600"/>
          </a:xfrm>
        </p:spPr>
        <p:txBody>
          <a:bodyPr>
            <a:normAutofit fontScale="92500"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defRPr/>
            </a:pPr>
            <a:r>
              <a:rPr lang="en-US" sz="2800" kern="0" dirty="0" smtClean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Salons were informal </a:t>
            </a:r>
            <a:r>
              <a:rPr lang="en-US" sz="2800" kern="0" dirty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social gatherings at which writers</a:t>
            </a:r>
            <a:r>
              <a:rPr lang="en-US" sz="2800" kern="0" dirty="0" smtClean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, artists</a:t>
            </a:r>
            <a:r>
              <a:rPr lang="en-US" sz="2800" kern="0" dirty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, </a:t>
            </a:r>
            <a:r>
              <a:rPr lang="en-US" sz="2800" b="1" i="1" kern="0" dirty="0" smtClean="0">
                <a:solidFill>
                  <a:srgbClr val="FF0000"/>
                </a:solidFill>
                <a:latin typeface="Times New Roman"/>
                <a:ea typeface="ＭＳ Ｐゴシック"/>
                <a:cs typeface="ＭＳ Ｐゴシック" charset="0"/>
              </a:rPr>
              <a:t>philosophes</a:t>
            </a:r>
            <a:r>
              <a:rPr lang="en-US" sz="2800" kern="0" dirty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, and others exchanged ideas</a:t>
            </a:r>
            <a:r>
              <a:rPr lang="en-US" sz="2800" kern="0" dirty="0" smtClean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defRPr/>
            </a:pPr>
            <a:r>
              <a:rPr lang="en-US" sz="2800" kern="0" dirty="0" smtClean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Paris was the cultural and intellectual capital of Europe.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defRPr/>
            </a:pPr>
            <a:r>
              <a:rPr lang="en-US" sz="2800" kern="0" dirty="0" smtClean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The buzz of Enlightenment ideas was most intense in the mansions of several wealthy women of Paris.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defRPr/>
            </a:pPr>
            <a:r>
              <a:rPr lang="en-US" sz="2800" kern="0" dirty="0" smtClean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The most influential salon hostess was </a:t>
            </a:r>
            <a:r>
              <a:rPr lang="en-US" sz="2800" b="1" kern="0" dirty="0" smtClean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Marie-Therese </a:t>
            </a:r>
            <a:r>
              <a:rPr lang="en-US" sz="2800" b="1" kern="0" dirty="0" err="1" smtClean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Geoffrin</a:t>
            </a:r>
            <a:r>
              <a:rPr lang="en-US" sz="2800" kern="0" dirty="0" smtClean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, who helped finance the publication of </a:t>
            </a:r>
            <a:r>
              <a:rPr lang="en-US" sz="2800" b="1" kern="0" dirty="0" smtClean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Denis Diderot’s </a:t>
            </a:r>
            <a:r>
              <a:rPr lang="en-US" sz="2800" kern="0" dirty="0" smtClean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large set of books called </a:t>
            </a:r>
            <a:r>
              <a:rPr lang="en-US" sz="2800" b="1" i="1" kern="0" dirty="0" smtClean="0">
                <a:solidFill>
                  <a:srgbClr val="000090"/>
                </a:solidFill>
                <a:latin typeface="Times New Roman"/>
                <a:ea typeface="ＭＳ Ｐゴシック"/>
                <a:cs typeface="ＭＳ Ｐゴシック" charset="0"/>
              </a:rPr>
              <a:t>Encyclopedia</a:t>
            </a:r>
            <a:r>
              <a:rPr lang="en-US" sz="2800" kern="0" dirty="0" smtClean="0">
                <a:solidFill>
                  <a:srgbClr val="5B5249"/>
                </a:solidFill>
                <a:latin typeface="Times New Roman"/>
                <a:ea typeface="ＭＳ Ｐゴシック"/>
                <a:cs typeface="ＭＳ Ｐゴシック" charset="0"/>
              </a:rPr>
              <a:t>.</a:t>
            </a:r>
            <a:endParaRPr lang="en-US" sz="2800" kern="0" dirty="0">
              <a:solidFill>
                <a:srgbClr val="5B5249"/>
              </a:solidFill>
              <a:latin typeface="Times New Roman"/>
              <a:ea typeface="ＭＳ Ｐゴシック"/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139" y="0"/>
            <a:ext cx="7754549" cy="120206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Diderot’s </a:t>
            </a:r>
            <a:r>
              <a:rPr lang="en-US" sz="4400" b="1" i="1" dirty="0" smtClean="0">
                <a:solidFill>
                  <a:srgbClr val="FF0000"/>
                </a:solidFill>
              </a:rPr>
              <a:t>Encyclopedia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139" y="1043301"/>
            <a:ext cx="7754549" cy="58146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first volumes were published in 1751.</a:t>
            </a:r>
          </a:p>
          <a:p>
            <a:r>
              <a:rPr lang="en-US" sz="2800" dirty="0" smtClean="0"/>
              <a:t>The Enlightenment views in these articles angered both the French government and the Catholic Church.</a:t>
            </a:r>
          </a:p>
          <a:p>
            <a:r>
              <a:rPr lang="en-US" sz="2800" dirty="0" smtClean="0"/>
              <a:t>Their censors banned the work because they felt it undermined royal authority and encouraged a spirit of revolt.</a:t>
            </a:r>
          </a:p>
          <a:p>
            <a:r>
              <a:rPr lang="en-US" sz="2800" dirty="0" smtClean="0"/>
              <a:t>Nonetheless, Diderot continued to publish his </a:t>
            </a:r>
            <a:r>
              <a:rPr lang="en-US" sz="2800" i="1" dirty="0" smtClean="0"/>
              <a:t>Encyclopedia</a:t>
            </a:r>
            <a:r>
              <a:rPr lang="en-US" sz="2800" dirty="0" smtClean="0"/>
              <a:t> (Freedom of the press).</a:t>
            </a:r>
          </a:p>
          <a:p>
            <a:r>
              <a:rPr lang="en-US" sz="2800" dirty="0" smtClean="0"/>
              <a:t>The salons and </a:t>
            </a:r>
            <a:r>
              <a:rPr lang="en-US" sz="2800" i="1" dirty="0" smtClean="0"/>
              <a:t>Encyclopedia </a:t>
            </a:r>
            <a:r>
              <a:rPr lang="en-US" sz="2800" dirty="0" smtClean="0"/>
              <a:t>helped spread Enlightenment ideas to educated people all over Europe.</a:t>
            </a:r>
          </a:p>
          <a:p>
            <a:r>
              <a:rPr lang="en-US" sz="2800" dirty="0" smtClean="0"/>
              <a:t>As a result they began to spread through newspapers, pamphlets, and even political songs.</a:t>
            </a:r>
          </a:p>
        </p:txBody>
      </p:sp>
    </p:spTree>
    <p:extLst>
      <p:ext uri="{BB962C8B-B14F-4D97-AF65-F5344CB8AC3E}">
        <p14:creationId xmlns:p14="http://schemas.microsoft.com/office/powerpoint/2010/main" val="6355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88" y="0"/>
            <a:ext cx="7799900" cy="141763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New Artistic Styles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788" y="1247425"/>
            <a:ext cx="7799900" cy="500097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Enlightenment ideals of order and reason were reflected in the arts – music, literature, painting, and architecture.</a:t>
            </a:r>
          </a:p>
          <a:p>
            <a:r>
              <a:rPr lang="en-US" sz="2800" dirty="0" smtClean="0"/>
              <a:t>European art in the 1600s and early 1700s were dominated by the style called </a:t>
            </a:r>
            <a:r>
              <a:rPr lang="en-US" sz="2800" b="1" dirty="0" smtClean="0">
                <a:solidFill>
                  <a:srgbClr val="000090"/>
                </a:solidFill>
              </a:rPr>
              <a:t>baroque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Under the influence of the Enlightenment, style began to change.</a:t>
            </a:r>
          </a:p>
          <a:p>
            <a:r>
              <a:rPr lang="en-US" sz="2800" dirty="0" smtClean="0"/>
              <a:t>Artists and architects worked in a simple and elegant style that borrowed ideas and themes from classical Greece and Rome, known as </a:t>
            </a:r>
            <a:r>
              <a:rPr lang="en-US" sz="2800" b="1" dirty="0" smtClean="0">
                <a:solidFill>
                  <a:srgbClr val="000090"/>
                </a:solidFill>
              </a:rPr>
              <a:t>neoclassica</a:t>
            </a:r>
            <a:r>
              <a:rPr lang="en-US" sz="2800" b="1" dirty="0" smtClean="0">
                <a:solidFill>
                  <a:srgbClr val="002060"/>
                </a:solidFill>
              </a:rPr>
              <a:t>l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38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02062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b="1" dirty="0" smtClean="0">
                <a:solidFill>
                  <a:srgbClr val="FF0000"/>
                </a:solidFill>
                <a:cs typeface="+mj-cs"/>
              </a:rPr>
              <a:t>Baroque Art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924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smtClean="0">
                <a:cs typeface="+mn-cs"/>
              </a:rPr>
              <a:t>Caravaggio,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i="1" dirty="0" smtClean="0">
                <a:cs typeface="+mn-cs"/>
              </a:rPr>
              <a:t>Supper at Emmaus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smtClean="0">
                <a:cs typeface="+mn-cs"/>
              </a:rPr>
              <a:t>1601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cs typeface="+mn-cs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Baroque art is less complex and more realistic.  The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 smtClean="0">
                <a:cs typeface="+mn-cs"/>
              </a:rPr>
              <a:t>   movement was encouraged by the Catholic Church as a return to tradition and spirituality.</a:t>
            </a:r>
          </a:p>
        </p:txBody>
      </p:sp>
      <p:pic>
        <p:nvPicPr>
          <p:cNvPr id="8195" name="Picture 4" descr="C:\Documents and Settings\Chris\My Documents\My Pictures\baroq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715" y="1020620"/>
            <a:ext cx="5532885" cy="393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51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"/>
            <a:ext cx="7772400" cy="99794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b="1" dirty="0" smtClean="0">
                <a:solidFill>
                  <a:srgbClr val="FF0000"/>
                </a:solidFill>
                <a:cs typeface="+mj-cs"/>
              </a:rPr>
              <a:t>Rococo Art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5105400"/>
          </a:xfrm>
        </p:spPr>
        <p:txBody>
          <a:bodyPr>
            <a:normAutofit/>
          </a:bodyPr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000" dirty="0" smtClean="0">
                <a:cs typeface="+mn-cs"/>
              </a:rPr>
              <a:t>Francois Boucher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000" i="1" dirty="0" smtClean="0">
                <a:cs typeface="+mn-cs"/>
              </a:rPr>
              <a:t>The Fountain of Love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 smtClean="0">
                <a:cs typeface="+mn-cs"/>
              </a:rPr>
              <a:t>1748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000" dirty="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2000" dirty="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2000" dirty="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2000" dirty="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2000" dirty="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2000" dirty="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2000" dirty="0" smtClean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Characterized by elegant, refined yet playful subject matters.  Decorative designs were used to illustrate stories.</a:t>
            </a:r>
          </a:p>
        </p:txBody>
      </p:sp>
      <p:pic>
        <p:nvPicPr>
          <p:cNvPr id="9219" name="Picture 4" descr="C:\Documents and Settings\Chris\My Documents\My Pictures\roco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688" y="997941"/>
            <a:ext cx="5765312" cy="440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30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8763"/>
            <a:ext cx="8077200" cy="121283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cs typeface="+mj-cs"/>
              </a:rPr>
              <a:t>The Enlightenment</a:t>
            </a:r>
            <a:br>
              <a:rPr lang="en-US" sz="3600" b="1" dirty="0" smtClean="0">
                <a:solidFill>
                  <a:srgbClr val="FF0000"/>
                </a:solidFill>
                <a:cs typeface="+mj-cs"/>
              </a:rPr>
            </a:br>
            <a:r>
              <a:rPr lang="en-US" sz="3600" b="1" dirty="0" smtClean="0">
                <a:solidFill>
                  <a:srgbClr val="FF0000"/>
                </a:solidFill>
                <a:cs typeface="+mj-cs"/>
              </a:rPr>
              <a:t>Inspires Composers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The </a:t>
            </a:r>
            <a:r>
              <a:rPr lang="en-US" sz="2400" b="1" dirty="0"/>
              <a:t>new Enlightenment ideals  	        	       led composers and musicians to </a:t>
            </a:r>
            <a:endParaRPr lang="en-US" sz="2400" b="1" dirty="0" smtClean="0"/>
          </a:p>
          <a:p>
            <a:pPr marL="82296" indent="0">
              <a:lnSpc>
                <a:spcPct val="90000"/>
              </a:lnSpc>
              <a:buNone/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  develop </a:t>
            </a:r>
            <a:r>
              <a:rPr lang="en-US" sz="2400" b="1" dirty="0"/>
              <a:t>new forms of music </a:t>
            </a:r>
          </a:p>
          <a:p>
            <a:pPr marL="82296" indent="0">
              <a:lnSpc>
                <a:spcPct val="90000"/>
              </a:lnSpc>
              <a:buNone/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  (</a:t>
            </a:r>
            <a:r>
              <a:rPr lang="en-US" sz="2400" b="1" dirty="0"/>
              <a:t>baroque to rococo).</a:t>
            </a:r>
          </a:p>
          <a:p>
            <a:pPr marL="82296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cs typeface="+mn-cs"/>
              </a:rPr>
              <a:t>                                          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cs typeface="+mn-cs"/>
              </a:rPr>
              <a:t>An elegant style of</a:t>
            </a:r>
          </a:p>
          <a:p>
            <a:pPr marL="82296" indent="0">
              <a:lnSpc>
                <a:spcPct val="90000"/>
              </a:lnSpc>
              <a:buNone/>
              <a:defRPr/>
            </a:pPr>
            <a:r>
              <a:rPr lang="ja-JP" altLang="en-US" sz="2400" b="1" dirty="0" smtClean="0">
                <a:latin typeface="Arial"/>
                <a:cs typeface="+mn-cs"/>
              </a:rPr>
              <a:t>“</a:t>
            </a:r>
            <a:r>
              <a:rPr lang="en-US" sz="2400" b="1" u="sng" dirty="0" smtClean="0">
                <a:cs typeface="+mn-cs"/>
              </a:rPr>
              <a:t>classical</a:t>
            </a:r>
            <a:r>
              <a:rPr lang="en-US" sz="2400" b="1" dirty="0" smtClean="0">
                <a:latin typeface="Arial"/>
              </a:rPr>
              <a:t>”</a:t>
            </a:r>
            <a:r>
              <a:rPr lang="en-US" sz="2400" b="1" dirty="0" smtClean="0">
                <a:cs typeface="+mn-cs"/>
              </a:rPr>
              <a:t> emerged.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b="1" dirty="0" smtClean="0">
                <a:cs typeface="+mn-cs"/>
              </a:rPr>
              <a:t>                                          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cs typeface="+mn-cs"/>
              </a:rPr>
              <a:t>Ballets, operas were performed  			       for the social elite.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b="1" dirty="0" smtClean="0">
                <a:cs typeface="+mn-cs"/>
              </a:rPr>
              <a:t>                                           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cs typeface="+mn-cs"/>
              </a:rPr>
              <a:t>Mozart, The Musical Genius </a:t>
            </a:r>
          </a:p>
        </p:txBody>
      </p:sp>
      <p:pic>
        <p:nvPicPr>
          <p:cNvPr id="10243" name="Picture 4" descr="C:\Documents and Settings\Chris\My Documents\My Pictures\Ballet%20of%20the%20Enlighte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076" y="1371600"/>
            <a:ext cx="3134924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03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250</TotalTime>
  <Words>575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ゴシック</vt:lpstr>
      <vt:lpstr>ＭＳ Ｐゴシック</vt:lpstr>
      <vt:lpstr>Arial</vt:lpstr>
      <vt:lpstr>Gill Sans MT</vt:lpstr>
      <vt:lpstr>Times New Roman</vt:lpstr>
      <vt:lpstr>Verdana</vt:lpstr>
      <vt:lpstr>Wingdings</vt:lpstr>
      <vt:lpstr>Wingdings 2</vt:lpstr>
      <vt:lpstr>Solstice</vt:lpstr>
      <vt:lpstr>Lesson #3 The Enlightenment Spreads</vt:lpstr>
      <vt:lpstr>Setting the Stage</vt:lpstr>
      <vt:lpstr>A World of Ideas</vt:lpstr>
      <vt:lpstr>Salons</vt:lpstr>
      <vt:lpstr>Diderot’s Encyclopedia</vt:lpstr>
      <vt:lpstr>New Artistic Styles</vt:lpstr>
      <vt:lpstr>Baroque Art</vt:lpstr>
      <vt:lpstr>Rococo Art</vt:lpstr>
      <vt:lpstr>The Enlightenment Inspires Composers</vt:lpstr>
      <vt:lpstr>#5</vt:lpstr>
      <vt:lpstr>#6 Assessment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#3 The Enlightenment Spreads</dc:title>
  <dc:creator>Chris Cosbey</dc:creator>
  <cp:lastModifiedBy>Chris Cosbey</cp:lastModifiedBy>
  <cp:revision>22</cp:revision>
  <dcterms:created xsi:type="dcterms:W3CDTF">2019-08-27T20:10:04Z</dcterms:created>
  <dcterms:modified xsi:type="dcterms:W3CDTF">2019-09-09T15:56:05Z</dcterms:modified>
</cp:coreProperties>
</file>