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10/1/19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10/1/19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Module 5: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The French Revolution and Napoleon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543801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EXAM-REVIEW NOTES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8773535" cy="1143000"/>
          </a:xfrm>
        </p:spPr>
        <p:txBody>
          <a:bodyPr/>
          <a:lstStyle/>
          <a:p>
            <a:pPr algn="ctr"/>
            <a:r>
              <a:rPr lang="en-US" sz="3600" b="1" i="1" u="sng" dirty="0"/>
              <a:t>Lesson #1:  The French Revolution Begins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4" y="1222858"/>
            <a:ext cx="8114932" cy="5177942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 smtClean="0"/>
              <a:t>Multiple Choice: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G</a:t>
            </a:r>
            <a:r>
              <a:rPr lang="en-US" sz="2400" dirty="0" smtClean="0"/>
              <a:t>roup </a:t>
            </a:r>
            <a:r>
              <a:rPr lang="en-US" sz="2400" dirty="0"/>
              <a:t>in French </a:t>
            </a:r>
            <a:r>
              <a:rPr lang="en-US" sz="2400" dirty="0" smtClean="0"/>
              <a:t>society that </a:t>
            </a:r>
            <a:r>
              <a:rPr lang="en-US" sz="2400" dirty="0"/>
              <a:t>was most influenced by Enlightenment </a:t>
            </a:r>
            <a:r>
              <a:rPr lang="en-US" sz="2400" dirty="0" smtClean="0"/>
              <a:t>thought.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E</a:t>
            </a:r>
            <a:r>
              <a:rPr lang="en-US" sz="2400" dirty="0" smtClean="0"/>
              <a:t>vents </a:t>
            </a:r>
            <a:r>
              <a:rPr lang="en-US" sz="2400" dirty="0"/>
              <a:t>that occurred during the 1780s affected the poor living in </a:t>
            </a:r>
            <a:r>
              <a:rPr lang="en-US" sz="2400" dirty="0" smtClean="0"/>
              <a:t>France.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Fearing a backlash from King Louis XVI’s troops, the citizens of Paris armed themselves by taking  </a:t>
            </a:r>
            <a:r>
              <a:rPr lang="en-US" sz="2400" dirty="0" smtClean="0"/>
              <a:t>over </a:t>
            </a:r>
            <a:r>
              <a:rPr lang="en-US" sz="2400" dirty="0"/>
              <a:t>the </a:t>
            </a:r>
            <a:r>
              <a:rPr lang="en-US" sz="2400" dirty="0" smtClean="0"/>
              <a:t>________ 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“the baker, </a:t>
            </a:r>
            <a:r>
              <a:rPr lang="en-US" sz="2400" dirty="0" smtClean="0"/>
              <a:t>the </a:t>
            </a:r>
            <a:r>
              <a:rPr lang="en-US" sz="2400" dirty="0"/>
              <a:t>baker’s wife, and the baker’s </a:t>
            </a:r>
            <a:r>
              <a:rPr lang="en-US" sz="2400" dirty="0" smtClean="0"/>
              <a:t>lad.”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Why did many merchants and bankers have difficulty operating successful businesses in France prior to the Revolution? </a:t>
            </a:r>
            <a:endParaRPr lang="en-US" sz="2400" dirty="0" smtClean="0"/>
          </a:p>
          <a:p>
            <a:pPr marL="11430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7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9342"/>
          </a:xfrm>
        </p:spPr>
        <p:txBody>
          <a:bodyPr/>
          <a:lstStyle/>
          <a:p>
            <a:pPr algn="ctr"/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b="1" i="1" u="sng" dirty="0"/>
              <a:t>Lesson #2:  Revolution Brings Reform </a:t>
            </a:r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r>
              <a:rPr lang="en-US" sz="3600" b="1" i="1" u="sng" dirty="0" smtClean="0"/>
              <a:t>and </a:t>
            </a:r>
            <a:r>
              <a:rPr lang="en-US" sz="3600" b="1" i="1" u="sng" dirty="0"/>
              <a:t>Terror</a:t>
            </a:r>
            <a:r>
              <a:rPr lang="en-US" sz="3600" u="sng" dirty="0"/>
              <a:t/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2" y="1199342"/>
            <a:ext cx="8256062" cy="54558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Multiple Choice:</a:t>
            </a:r>
          </a:p>
          <a:p>
            <a:pPr marL="571500" indent="-457200">
              <a:buAutoNum type="arabicPeriod" startAt="6"/>
            </a:pPr>
            <a:r>
              <a:rPr lang="en-US" sz="2400" dirty="0" smtClean="0"/>
              <a:t>Which </a:t>
            </a:r>
            <a:r>
              <a:rPr lang="en-US" sz="2400" dirty="0"/>
              <a:t>group of people were most often the victims of the Reign of </a:t>
            </a:r>
            <a:r>
              <a:rPr lang="en-US" sz="2400" dirty="0" smtClean="0"/>
              <a:t>Terror?</a:t>
            </a:r>
          </a:p>
          <a:p>
            <a:pPr marL="571500" indent="-457200">
              <a:buAutoNum type="arabicPeriod" startAt="6"/>
            </a:pPr>
            <a:r>
              <a:rPr lang="en-US" sz="2400" dirty="0"/>
              <a:t>O</a:t>
            </a:r>
            <a:r>
              <a:rPr lang="en-US" sz="2400" dirty="0" smtClean="0"/>
              <a:t>rganization that </a:t>
            </a:r>
            <a:r>
              <a:rPr lang="en-US" sz="2400" dirty="0" err="1"/>
              <a:t>Maximilien</a:t>
            </a:r>
            <a:r>
              <a:rPr lang="en-US" sz="2400" dirty="0"/>
              <a:t> Robespierre lead during the horrors of the Reign of </a:t>
            </a:r>
            <a:r>
              <a:rPr lang="en-US" sz="2400" dirty="0" smtClean="0"/>
              <a:t>Terror.</a:t>
            </a:r>
          </a:p>
          <a:p>
            <a:pPr marL="571500" indent="-457200">
              <a:buAutoNum type="arabicPeriod" startAt="6"/>
            </a:pPr>
            <a:r>
              <a:rPr lang="en-US" sz="2400" dirty="0" smtClean="0"/>
              <a:t>Major reform </a:t>
            </a:r>
            <a:r>
              <a:rPr lang="en-US" sz="2400" dirty="0"/>
              <a:t>the members of the National Assembly </a:t>
            </a:r>
            <a:r>
              <a:rPr lang="en-US" sz="2400" dirty="0" smtClean="0"/>
              <a:t>adopt.</a:t>
            </a:r>
          </a:p>
          <a:p>
            <a:pPr marL="571500" indent="-457200">
              <a:buAutoNum type="arabicPeriod" startAt="6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Constitution of 1791 change the French </a:t>
            </a:r>
            <a:r>
              <a:rPr lang="en-US" sz="2400" dirty="0" smtClean="0"/>
              <a:t>monarchy.  </a:t>
            </a:r>
          </a:p>
          <a:p>
            <a:pPr marL="571500" indent="-457200">
              <a:buAutoNum type="arabicPeriod" startAt="6"/>
            </a:pPr>
            <a:r>
              <a:rPr lang="en-US" sz="2400" dirty="0"/>
              <a:t>M</a:t>
            </a:r>
            <a:r>
              <a:rPr lang="en-US" sz="2400" dirty="0" smtClean="0"/>
              <a:t>embers </a:t>
            </a:r>
            <a:r>
              <a:rPr lang="en-US" sz="2400" dirty="0"/>
              <a:t>of the National Convention decide to execute King Louis XVI even though they abolished the monarchy?</a:t>
            </a:r>
            <a:r>
              <a:rPr lang="en-US" sz="2400" dirty="0"/>
              <a:t> </a:t>
            </a:r>
            <a:endParaRPr lang="en-US" sz="2400" dirty="0" smtClean="0"/>
          </a:p>
          <a:p>
            <a:pPr marL="571500" indent="-457200">
              <a:buAutoNum type="arabicPeriod" startAt="6"/>
            </a:pPr>
            <a:r>
              <a:rPr lang="en-US" sz="2400" dirty="0" err="1" smtClean="0"/>
              <a:t>Maximilien</a:t>
            </a:r>
            <a:r>
              <a:rPr lang="en-US" sz="2400" dirty="0" smtClean="0"/>
              <a:t> </a:t>
            </a:r>
            <a:r>
              <a:rPr lang="en-US" sz="2400" dirty="0"/>
              <a:t>Robespierre encourage the Reign of Terror throughout France</a:t>
            </a:r>
            <a:r>
              <a:rPr lang="en-US" sz="2400" dirty="0"/>
              <a:t> </a:t>
            </a:r>
            <a:endParaRPr lang="en-US" sz="2400" dirty="0" smtClean="0"/>
          </a:p>
          <a:p>
            <a:pPr marL="571500" indent="-457200">
              <a:buAutoNum type="arabicPeriod" startAt="6"/>
            </a:pPr>
            <a:r>
              <a:rPr lang="en-US" sz="2400" dirty="0"/>
              <a:t>When did the Reign of Terror end?</a:t>
            </a:r>
            <a:r>
              <a:rPr lang="en-US" sz="2400" dirty="0"/>
              <a:t> </a:t>
            </a:r>
            <a:endParaRPr lang="en-US" sz="2400" dirty="0" smtClean="0"/>
          </a:p>
          <a:p>
            <a:pPr marL="571500" indent="-457200">
              <a:buFont typeface="+mj-lt"/>
              <a:buAutoNum type="arabicPeriod"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06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1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i="1" u="sng" dirty="0"/>
              <a:t>Lesson #3:  Napoleon’s Empire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15" y="1417638"/>
            <a:ext cx="8067890" cy="498316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Multiple Choice:</a:t>
            </a:r>
          </a:p>
          <a:p>
            <a:pPr marL="571500" indent="-457200">
              <a:buAutoNum type="arabicPeriod" startAt="13"/>
            </a:pPr>
            <a:r>
              <a:rPr lang="en-US" sz="2400" dirty="0" smtClean="0"/>
              <a:t>How </a:t>
            </a:r>
            <a:r>
              <a:rPr lang="en-US" sz="2400" dirty="0"/>
              <a:t>did Napoleon Bonaparte become France’s sole ruler</a:t>
            </a:r>
            <a:r>
              <a:rPr lang="en-US" sz="2400" dirty="0" smtClean="0"/>
              <a:t>?</a:t>
            </a:r>
          </a:p>
          <a:p>
            <a:pPr marL="571500" indent="-457200">
              <a:buAutoNum type="arabicPeriod" startAt="13"/>
            </a:pPr>
            <a:r>
              <a:rPr lang="en-US" sz="2400" dirty="0" smtClean="0"/>
              <a:t>Napoleon decides </a:t>
            </a:r>
            <a:r>
              <a:rPr lang="en-US" sz="2400" dirty="0"/>
              <a:t>to sell the Louisiana Territory to the United States in </a:t>
            </a:r>
            <a:r>
              <a:rPr lang="en-US" sz="2400" dirty="0" smtClean="0"/>
              <a:t>1803?</a:t>
            </a:r>
          </a:p>
          <a:p>
            <a:pPr marL="571500" indent="-457200">
              <a:buAutoNum type="arabicPeriod" startAt="13"/>
            </a:pPr>
            <a:r>
              <a:rPr lang="en-US" sz="2400" dirty="0" smtClean="0"/>
              <a:t>France institutes </a:t>
            </a:r>
            <a:r>
              <a:rPr lang="en-US" sz="2400" dirty="0"/>
              <a:t>the Continental </a:t>
            </a:r>
            <a:r>
              <a:rPr lang="en-US" sz="2400" dirty="0" smtClean="0"/>
              <a:t>System</a:t>
            </a:r>
            <a:r>
              <a:rPr lang="en-US" sz="2400" dirty="0"/>
              <a:t>.</a:t>
            </a:r>
            <a:endParaRPr lang="en-US" sz="2400" dirty="0" smtClean="0"/>
          </a:p>
          <a:p>
            <a:pPr marL="571500" indent="-457200">
              <a:buFont typeface="Arial" pitchFamily="34" charset="0"/>
              <a:buAutoNum type="arabicPeriod" startAt="13"/>
            </a:pPr>
            <a:r>
              <a:rPr lang="en-US" sz="2400" dirty="0"/>
              <a:t>How was Spain able to defeat a more numerous French army during the Peninsular War?</a:t>
            </a:r>
          </a:p>
          <a:p>
            <a:pPr marL="571500" indent="-457200">
              <a:buAutoNum type="arabicPeriod" startAt="13"/>
            </a:pPr>
            <a:r>
              <a:rPr lang="en-US" sz="2400" dirty="0"/>
              <a:t>Why did Napoleon believe he could regain his power as emperor following his escape from Elba?</a:t>
            </a:r>
            <a:r>
              <a:rPr lang="en-US" sz="2400" dirty="0"/>
              <a:t> </a:t>
            </a:r>
            <a:endParaRPr lang="en-US" sz="2400" dirty="0"/>
          </a:p>
          <a:p>
            <a:pPr marL="5715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56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1" u="sng" dirty="0"/>
              <a:t>Lesson #4:  The Congress of Vienna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4" y="1175825"/>
            <a:ext cx="7865506" cy="52249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Multiple Choice:</a:t>
            </a:r>
          </a:p>
          <a:p>
            <a:pPr marL="571500" indent="-457200">
              <a:buAutoNum type="arabicPeriod" startAt="18"/>
            </a:pPr>
            <a:r>
              <a:rPr lang="en-US" sz="2400" dirty="0" smtClean="0"/>
              <a:t>What </a:t>
            </a:r>
            <a:r>
              <a:rPr lang="en-US" sz="2400" dirty="0"/>
              <a:t>did </a:t>
            </a:r>
            <a:r>
              <a:rPr lang="en-US" sz="2400" dirty="0" err="1"/>
              <a:t>Klemens</a:t>
            </a:r>
            <a:r>
              <a:rPr lang="en-US" sz="2400" dirty="0"/>
              <a:t> von Metternich hope to achieve at the Congress of Vienna</a:t>
            </a:r>
            <a:r>
              <a:rPr lang="en-US" sz="2400" dirty="0" smtClean="0"/>
              <a:t>?</a:t>
            </a:r>
          </a:p>
          <a:p>
            <a:pPr marL="571500" indent="-457200">
              <a:buAutoNum type="arabicPeriod" startAt="18"/>
            </a:pPr>
            <a:r>
              <a:rPr lang="en-US" sz="2400" dirty="0" smtClean="0"/>
              <a:t>Why </a:t>
            </a:r>
            <a:r>
              <a:rPr lang="en-US" sz="2400" dirty="0"/>
              <a:t>were the Holy Alliance and the Concert of Europe created?</a:t>
            </a:r>
            <a:r>
              <a:rPr lang="en-US" sz="2400" dirty="0"/>
              <a:t> </a:t>
            </a:r>
            <a:endParaRPr lang="en-US" sz="2400" dirty="0" smtClean="0"/>
          </a:p>
          <a:p>
            <a:pPr marL="571500" indent="-457200">
              <a:buFont typeface="Arial" pitchFamily="34" charset="0"/>
              <a:buAutoNum type="arabicPeriod" startAt="18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Congress of Vienna and the United Nations </a:t>
            </a:r>
            <a:r>
              <a:rPr lang="en-US" sz="2400" dirty="0" smtClean="0"/>
              <a:t>similar.</a:t>
            </a:r>
            <a:endParaRPr lang="en-US" sz="2400" dirty="0"/>
          </a:p>
          <a:p>
            <a:pPr marL="571500" indent="-457200">
              <a:buAutoNum type="arabicPeriod" startAt="18"/>
            </a:pPr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29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Multiple Assessment Choices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 startAt="21"/>
            </a:pPr>
            <a:r>
              <a:rPr lang="en-US" dirty="0" smtClean="0"/>
              <a:t>What are the main rights </a:t>
            </a:r>
            <a:r>
              <a:rPr lang="en-US" dirty="0"/>
              <a:t>or freedoms </a:t>
            </a:r>
            <a:r>
              <a:rPr lang="en-US" dirty="0" smtClean="0"/>
              <a:t> </a:t>
            </a:r>
            <a:r>
              <a:rPr lang="en-US" dirty="0"/>
              <a:t>promoted by the </a:t>
            </a:r>
            <a:r>
              <a:rPr lang="en-US" b="1" i="1" dirty="0"/>
              <a:t>Declaration of the Rights of Man </a:t>
            </a:r>
            <a:r>
              <a:rPr lang="en-US" b="1" i="1" dirty="0" smtClean="0"/>
              <a:t>and </a:t>
            </a:r>
            <a:r>
              <a:rPr lang="en-US" b="1" i="1" dirty="0"/>
              <a:t>of the </a:t>
            </a:r>
            <a:r>
              <a:rPr lang="en-US" b="1" i="1" dirty="0" smtClean="0"/>
              <a:t>Citizen.</a:t>
            </a:r>
          </a:p>
          <a:p>
            <a:pPr marL="571500" indent="-457200">
              <a:buAutoNum type="arabicPeriod" startAt="21"/>
            </a:pPr>
            <a:endParaRPr lang="en-US" b="1" i="1" dirty="0" smtClean="0"/>
          </a:p>
          <a:p>
            <a:pPr marL="571500" indent="-457200">
              <a:buFont typeface="+mj-lt"/>
              <a:buAutoNum type="arabicPeriod" startAt="21"/>
            </a:pPr>
            <a:r>
              <a:rPr lang="en-US" dirty="0" smtClean="0"/>
              <a:t>French </a:t>
            </a:r>
            <a:r>
              <a:rPr lang="en-US" dirty="0"/>
              <a:t>society before the revolution consisted of three estates. Place an “X” in the table to show which characteristics describe each estate. </a:t>
            </a:r>
            <a:endParaRPr lang="en-US" dirty="0" smtClean="0"/>
          </a:p>
          <a:p>
            <a:pPr marL="571500" indent="-457200">
              <a:buFont typeface="+mj-lt"/>
              <a:buAutoNum type="arabicPeriod" startAt="21"/>
            </a:pPr>
            <a:endParaRPr lang="en-US" dirty="0" smtClean="0"/>
          </a:p>
          <a:p>
            <a:pPr marL="571500" indent="-457200">
              <a:buFont typeface="+mj-lt"/>
              <a:buAutoNum type="arabicPeriod" startAt="21"/>
            </a:pPr>
            <a:r>
              <a:rPr lang="en-US" dirty="0"/>
              <a:t>The French Revolution had many causes and developments. Write the letter of each event in the table to indicate whether it was a cause or a development of the French Revolution. </a:t>
            </a:r>
            <a:r>
              <a:rPr lang="en-US" dirty="0" smtClean="0"/>
              <a:t> Understand what events occurred </a:t>
            </a:r>
            <a:r>
              <a:rPr lang="en-US" b="1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the Revolution and </a:t>
            </a:r>
            <a:r>
              <a:rPr lang="en-US" b="1" dirty="0" smtClean="0">
                <a:solidFill>
                  <a:srgbClr val="000090"/>
                </a:solidFill>
              </a:rPr>
              <a:t>DURING</a:t>
            </a:r>
            <a:r>
              <a:rPr lang="en-US" dirty="0" smtClean="0"/>
              <a:t> the Revolution.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1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191</TotalTime>
  <Words>390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Module 5: The French Revolution and Napoleon</vt:lpstr>
      <vt:lpstr>Lesson #1:  The French Revolution Begins </vt:lpstr>
      <vt:lpstr>  Lesson #2:  Revolution Brings Reform  and Terror </vt:lpstr>
      <vt:lpstr>  Lesson #3:  Napoleon’s Empire </vt:lpstr>
      <vt:lpstr>Lesson #4:  The Congress of Vienna </vt:lpstr>
      <vt:lpstr>Multiple Assessment Choices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5: The French Revolution and Napoleon</dc:title>
  <dc:creator>Chris Cosbey</dc:creator>
  <cp:lastModifiedBy>Chris Cosbey</cp:lastModifiedBy>
  <cp:revision>9</cp:revision>
  <dcterms:created xsi:type="dcterms:W3CDTF">2019-10-01T17:07:51Z</dcterms:created>
  <dcterms:modified xsi:type="dcterms:W3CDTF">2019-10-01T20:19:22Z</dcterms:modified>
</cp:coreProperties>
</file>